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1252" r:id="rId2"/>
    <p:sldId id="1253" r:id="rId3"/>
    <p:sldId id="1254" r:id="rId4"/>
    <p:sldId id="1255" r:id="rId5"/>
    <p:sldId id="1288" r:id="rId6"/>
    <p:sldId id="1256" r:id="rId7"/>
    <p:sldId id="1257" r:id="rId8"/>
    <p:sldId id="1258" r:id="rId9"/>
    <p:sldId id="1259" r:id="rId10"/>
    <p:sldId id="1264" r:id="rId11"/>
    <p:sldId id="132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864"/>
    <a:srgbClr val="A646F2"/>
    <a:srgbClr val="4A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4"/>
    <p:restoredTop sz="83451"/>
  </p:normalViewPr>
  <p:slideViewPr>
    <p:cSldViewPr snapToObjects="1">
      <p:cViewPr varScale="1">
        <p:scale>
          <a:sx n="97" d="100"/>
          <a:sy n="97" d="100"/>
        </p:scale>
        <p:origin x="1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9335B-AB0D-7046-A757-CD9269B07ABD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5A101-06DA-C74F-BD21-0087B141E5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89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BF87B751-4E04-DC45-9A0F-68AE83D4D1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1462D6-60A0-9140-9A6B-8B49D5C51B38}" type="slidenum">
              <a:rPr lang="sv-SE" altLang="sv-SE" sz="1400" smtClean="0">
                <a:ea typeface="SimSun" panose="02010600030101010101" pitchFamily="2" charset="-122"/>
              </a:rPr>
              <a:pPr>
                <a:spcBef>
                  <a:spcPct val="0"/>
                </a:spcBef>
              </a:pPr>
              <a:t>3</a:t>
            </a:fld>
            <a:endParaRPr lang="sv-SE" altLang="sv-SE" sz="1400">
              <a:ea typeface="SimSun" panose="02010600030101010101" pitchFamily="2" charset="-122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38B4E2D8-709C-794F-8A16-2C4ACCB3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E4063F4-889D-314B-8C75-207BA812C4DA}" type="slidenum">
              <a:rPr lang="sv-SE" altLang="sv-SE"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</a:t>
            </a:fld>
            <a:endParaRPr lang="sv-SE" altLang="sv-SE" sz="24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0FC89668-3413-4F4E-B1D4-6A8A40FB9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70DE31D1-4D3A-C245-B691-83E38DCD9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extLst>
            <a:ext uri="{FAA26D3D-D897-4be2-8F04-BA451C77F1D7}"/>
            <a:ext uri="{AF507438-7753-43e0-B8FC-AC1667EBCBE1}"/>
          </a:extLst>
        </p:spPr>
        <p:txBody>
          <a:bodyPr lIns="90000" tIns="45000" rIns="90000" bIns="45000"/>
          <a:lstStyle>
            <a:lvl1pPr marL="215900" indent="-214313"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Wingdings 2" charset="2"/>
              <a:buChar char=""/>
              <a:defRPr/>
            </a:pPr>
            <a:endParaRPr lang="sv-SE" sz="2000" dirty="0">
              <a:solidFill>
                <a:srgbClr val="FFFFFF"/>
              </a:solidFill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0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BF87B751-4E04-DC45-9A0F-68AE83D4D1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1462D6-60A0-9140-9A6B-8B49D5C51B38}" type="slidenum">
              <a:rPr lang="sv-SE" altLang="sv-SE" sz="1400" smtClean="0">
                <a:ea typeface="SimSun" panose="02010600030101010101" pitchFamily="2" charset="-122"/>
              </a:rPr>
              <a:pPr>
                <a:spcBef>
                  <a:spcPct val="0"/>
                </a:spcBef>
              </a:pPr>
              <a:t>4</a:t>
            </a:fld>
            <a:endParaRPr lang="sv-SE" altLang="sv-SE" sz="1400">
              <a:ea typeface="SimSun" panose="02010600030101010101" pitchFamily="2" charset="-122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38B4E2D8-709C-794F-8A16-2C4ACCB3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E4063F4-889D-314B-8C75-207BA812C4DA}" type="slidenum">
              <a:rPr lang="sv-SE" altLang="sv-SE"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</a:t>
            </a:fld>
            <a:endParaRPr lang="sv-SE" altLang="sv-SE" sz="24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0FC89668-3413-4F4E-B1D4-6A8A40FB9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70DE31D1-4D3A-C245-B691-83E38DCD9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extLst>
            <a:ext uri="{FAA26D3D-D897-4be2-8F04-BA451C77F1D7}"/>
            <a:ext uri="{AF507438-7753-43e0-B8FC-AC1667EBCBE1}"/>
          </a:extLst>
        </p:spPr>
        <p:txBody>
          <a:bodyPr lIns="90000" tIns="45000" rIns="90000" bIns="45000"/>
          <a:lstStyle>
            <a:lvl1pPr marL="215900" indent="-214313"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marL="1587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Wingdings 2" charset="2"/>
              <a:buNone/>
              <a:tabLst/>
              <a:defRPr/>
            </a:pPr>
            <a:endParaRPr lang="sv-SE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Avenir Light" charset="0"/>
            </a:endParaRPr>
          </a:p>
          <a:p>
            <a:pPr marL="1587" indent="0" eaLnBrk="1" hangingPunct="1">
              <a:spcBef>
                <a:spcPct val="0"/>
              </a:spcBef>
              <a:buSzPct val="45000"/>
              <a:buFont typeface="Wingdings 2" charset="2"/>
              <a:buNone/>
              <a:defRPr/>
            </a:pPr>
            <a:endParaRPr lang="sv-SE" sz="2000" dirty="0">
              <a:solidFill>
                <a:srgbClr val="FFFFFF"/>
              </a:solidFill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0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BF87B751-4E04-DC45-9A0F-68AE83D4D1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1462D6-60A0-9140-9A6B-8B49D5C51B38}" type="slidenum">
              <a:rPr lang="sv-SE" altLang="sv-SE" sz="1400" smtClean="0">
                <a:ea typeface="SimSun" panose="02010600030101010101" pitchFamily="2" charset="-122"/>
              </a:rPr>
              <a:pPr>
                <a:spcBef>
                  <a:spcPct val="0"/>
                </a:spcBef>
              </a:pPr>
              <a:t>5</a:t>
            </a:fld>
            <a:endParaRPr lang="sv-SE" altLang="sv-SE" sz="1400">
              <a:ea typeface="SimSun" panose="02010600030101010101" pitchFamily="2" charset="-122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38B4E2D8-709C-794F-8A16-2C4ACCB3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E4063F4-889D-314B-8C75-207BA812C4DA}" type="slidenum">
              <a:rPr lang="sv-SE" altLang="sv-SE"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</a:t>
            </a:fld>
            <a:endParaRPr lang="sv-SE" altLang="sv-SE" sz="24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0FC89668-3413-4F4E-B1D4-6A8A40FB9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70DE31D1-4D3A-C245-B691-83E38DCD9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extLst>
            <a:ext uri="{FAA26D3D-D897-4be2-8F04-BA451C77F1D7}"/>
            <a:ext uri="{AF507438-7753-43e0-B8FC-AC1667EBCBE1}"/>
          </a:extLst>
        </p:spPr>
        <p:txBody>
          <a:bodyPr lIns="90000" tIns="45000" rIns="90000" bIns="45000"/>
          <a:lstStyle>
            <a:lvl1pPr marL="215900" indent="-214313"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marL="1587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Wingdings 2" charset="2"/>
              <a:buNone/>
              <a:tabLst/>
              <a:defRPr/>
            </a:pPr>
            <a:endParaRPr lang="sv-SE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Avenir Light" charset="0"/>
            </a:endParaRPr>
          </a:p>
          <a:p>
            <a:pPr marL="1587" indent="0" eaLnBrk="1" hangingPunct="1">
              <a:spcBef>
                <a:spcPct val="0"/>
              </a:spcBef>
              <a:buSzPct val="45000"/>
              <a:buFont typeface="Wingdings 2" charset="2"/>
              <a:buNone/>
              <a:defRPr/>
            </a:pPr>
            <a:endParaRPr lang="sv-SE" sz="2000" dirty="0">
              <a:solidFill>
                <a:srgbClr val="FFFFFF"/>
              </a:solidFill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BF87B751-4E04-DC45-9A0F-68AE83D4D1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1462D6-60A0-9140-9A6B-8B49D5C51B38}" type="slidenum">
              <a:rPr lang="sv-SE" altLang="sv-SE" sz="1400" smtClean="0">
                <a:ea typeface="SimSun" panose="02010600030101010101" pitchFamily="2" charset="-122"/>
              </a:rPr>
              <a:pPr>
                <a:spcBef>
                  <a:spcPct val="0"/>
                </a:spcBef>
              </a:pPr>
              <a:t>6</a:t>
            </a:fld>
            <a:endParaRPr lang="sv-SE" altLang="sv-SE" sz="1400">
              <a:ea typeface="SimSun" panose="02010600030101010101" pitchFamily="2" charset="-122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38B4E2D8-709C-794F-8A16-2C4ACCB3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E4063F4-889D-314B-8C75-207BA812C4DA}" type="slidenum">
              <a:rPr lang="sv-SE" altLang="sv-SE"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6</a:t>
            </a:fld>
            <a:endParaRPr lang="sv-SE" altLang="sv-SE" sz="24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0FC89668-3413-4F4E-B1D4-6A8A40FB9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70DE31D1-4D3A-C245-B691-83E38DCD9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extLst>
            <a:ext uri="{FAA26D3D-D897-4be2-8F04-BA451C77F1D7}"/>
            <a:ext uri="{AF507438-7753-43e0-B8FC-AC1667EBCBE1}"/>
          </a:extLst>
        </p:spPr>
        <p:txBody>
          <a:bodyPr lIns="90000" tIns="45000" rIns="90000" bIns="45000"/>
          <a:lstStyle>
            <a:lvl1pPr marL="215900" indent="-214313"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marL="1587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Wingdings 2" charset="2"/>
              <a:buNone/>
              <a:tabLst/>
              <a:defRPr/>
            </a:pPr>
            <a:endParaRPr lang="sv-SE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Avenir Light" charset="0"/>
            </a:endParaRPr>
          </a:p>
          <a:p>
            <a:pPr marL="1587" indent="0" eaLnBrk="1" hangingPunct="1">
              <a:spcBef>
                <a:spcPct val="0"/>
              </a:spcBef>
              <a:buSzPct val="45000"/>
              <a:buFont typeface="Wingdings 2" charset="2"/>
              <a:buNone/>
              <a:defRPr/>
            </a:pPr>
            <a:endParaRPr lang="sv-SE" sz="2000" dirty="0">
              <a:solidFill>
                <a:srgbClr val="FFFFFF"/>
              </a:solidFill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5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BF87B751-4E04-DC45-9A0F-68AE83D4D1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1462D6-60A0-9140-9A6B-8B49D5C51B38}" type="slidenum">
              <a:rPr lang="sv-SE" altLang="sv-SE" sz="1400" smtClean="0">
                <a:ea typeface="SimSun" panose="02010600030101010101" pitchFamily="2" charset="-122"/>
              </a:rPr>
              <a:pPr>
                <a:spcBef>
                  <a:spcPct val="0"/>
                </a:spcBef>
              </a:pPr>
              <a:t>7</a:t>
            </a:fld>
            <a:endParaRPr lang="sv-SE" altLang="sv-SE" sz="1400">
              <a:ea typeface="SimSun" panose="02010600030101010101" pitchFamily="2" charset="-122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38B4E2D8-709C-794F-8A16-2C4ACCB3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E4063F4-889D-314B-8C75-207BA812C4DA}" type="slidenum">
              <a:rPr lang="sv-SE" altLang="sv-SE"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7</a:t>
            </a:fld>
            <a:endParaRPr lang="sv-SE" altLang="sv-SE" sz="24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0FC89668-3413-4F4E-B1D4-6A8A40FB9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70DE31D1-4D3A-C245-B691-83E38DCD9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extLst>
            <a:ext uri="{FAA26D3D-D897-4be2-8F04-BA451C77F1D7}"/>
            <a:ext uri="{AF507438-7753-43e0-B8FC-AC1667EBCBE1}"/>
          </a:extLst>
        </p:spPr>
        <p:txBody>
          <a:bodyPr lIns="90000" tIns="45000" rIns="90000" bIns="45000"/>
          <a:lstStyle>
            <a:lvl1pPr marL="215900" indent="-214313"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Wingdings 2" charset="2"/>
              <a:buChar char=""/>
              <a:defRPr/>
            </a:pPr>
            <a:endParaRPr lang="sv-SE" sz="2000" dirty="0">
              <a:solidFill>
                <a:srgbClr val="FFFFFF"/>
              </a:solidFill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6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BF87B751-4E04-DC45-9A0F-68AE83D4D1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1462D6-60A0-9140-9A6B-8B49D5C51B38}" type="slidenum">
              <a:rPr lang="sv-SE" altLang="sv-SE" sz="1400" smtClean="0">
                <a:ea typeface="SimSun" panose="02010600030101010101" pitchFamily="2" charset="-122"/>
              </a:rPr>
              <a:pPr>
                <a:spcBef>
                  <a:spcPct val="0"/>
                </a:spcBef>
              </a:pPr>
              <a:t>8</a:t>
            </a:fld>
            <a:endParaRPr lang="sv-SE" altLang="sv-SE" sz="1400">
              <a:ea typeface="SimSun" panose="02010600030101010101" pitchFamily="2" charset="-122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38B4E2D8-709C-794F-8A16-2C4ACCB3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E4063F4-889D-314B-8C75-207BA812C4DA}" type="slidenum">
              <a:rPr lang="sv-SE" altLang="sv-SE"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8</a:t>
            </a:fld>
            <a:endParaRPr lang="sv-SE" altLang="sv-SE" sz="24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0FC89668-3413-4F4E-B1D4-6A8A40FB9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70DE31D1-4D3A-C245-B691-83E38DCD9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extLst>
            <a:ext uri="{FAA26D3D-D897-4be2-8F04-BA451C77F1D7}"/>
            <a:ext uri="{AF507438-7753-43e0-B8FC-AC1667EBCBE1}"/>
          </a:extLst>
        </p:spPr>
        <p:txBody>
          <a:bodyPr lIns="90000" tIns="45000" rIns="90000" bIns="45000"/>
          <a:lstStyle>
            <a:lvl1pPr marL="215900" indent="-214313"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Wingdings 2" charset="2"/>
              <a:buChar char=""/>
              <a:defRPr/>
            </a:pPr>
            <a:endParaRPr lang="sv-SE" sz="2000" dirty="0">
              <a:solidFill>
                <a:srgbClr val="FFFFFF"/>
              </a:solidFill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52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BF87B751-4E04-DC45-9A0F-68AE83D4D1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1462D6-60A0-9140-9A6B-8B49D5C51B38}" type="slidenum">
              <a:rPr lang="sv-SE" altLang="sv-SE" sz="1400" smtClean="0">
                <a:ea typeface="SimSun" panose="02010600030101010101" pitchFamily="2" charset="-122"/>
              </a:rPr>
              <a:pPr>
                <a:spcBef>
                  <a:spcPct val="0"/>
                </a:spcBef>
              </a:pPr>
              <a:t>9</a:t>
            </a:fld>
            <a:endParaRPr lang="sv-SE" altLang="sv-SE" sz="1400">
              <a:ea typeface="SimSun" panose="02010600030101010101" pitchFamily="2" charset="-122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38B4E2D8-709C-794F-8A16-2C4ACCB3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E4063F4-889D-314B-8C75-207BA812C4DA}" type="slidenum">
              <a:rPr lang="sv-SE" altLang="sv-SE"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9</a:t>
            </a:fld>
            <a:endParaRPr lang="sv-SE" altLang="sv-SE" sz="24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0FC89668-3413-4F4E-B1D4-6A8A40FB9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70DE31D1-4D3A-C245-B691-83E38DCD9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extLst>
            <a:ext uri="{FAA26D3D-D897-4be2-8F04-BA451C77F1D7}"/>
            <a:ext uri="{AF507438-7753-43e0-B8FC-AC1667EBCBE1}"/>
          </a:extLst>
        </p:spPr>
        <p:txBody>
          <a:bodyPr lIns="90000" tIns="45000" rIns="90000" bIns="45000"/>
          <a:lstStyle>
            <a:lvl1pPr marL="215900" indent="-214313"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Wingdings 2" charset="2"/>
              <a:buChar char=""/>
              <a:defRPr/>
            </a:pPr>
            <a:endParaRPr lang="sv-SE" sz="2000" dirty="0">
              <a:solidFill>
                <a:srgbClr val="FFFFFF"/>
              </a:solidFill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6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Slutbild i samtliga filmer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69504-DF8C-F846-884D-B5D6DDA166F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09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F30FC1-C115-364E-956F-95FB9E1B1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06AFAC5-5A6D-0548-B232-EBD039C4E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0632B7-C727-7F46-BBF0-37D3E959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A9D-1AEC-6443-A0AF-DCA75559ED7D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67D46A-6C5F-0545-88CC-C2BE7361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BBC485-DEA1-8840-BE34-A898C816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65A-A1DB-5747-924A-5E8F01AC62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137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695822-6EFF-D44A-8C7A-5B1AF785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3EFB9C3-628B-D849-BA21-A12F6B8F2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BD503-0B5E-C343-B335-2427E328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A9D-1AEC-6443-A0AF-DCA75559ED7D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F6948F-0B15-274E-8E04-364ABB8D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95D868-3146-5D4E-8A5C-D5A9268C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65A-A1DB-5747-924A-5E8F01AC62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96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9702637-9DEF-B140-A7A4-AFD3CCD0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9905FF8-BD41-7D45-96E7-EC213501D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5ADAD9-38D5-7E45-8D3F-00FC283F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A9D-1AEC-6443-A0AF-DCA75559ED7D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73C346-7FAF-1E4F-9976-7EA8007F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28C286-1115-824E-BC27-75524867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65A-A1DB-5747-924A-5E8F01AC62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58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7E4761-D4B8-1E4A-B790-4C2152E0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2B4BAC-B37D-584D-B83E-D6513658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3B6B75-8E32-3343-B253-EB834A37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A9D-1AEC-6443-A0AF-DCA75559ED7D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053826-039A-C74D-BEB3-ABD73C76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5AFCC2-A3D5-B14A-989E-1F18018B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65A-A1DB-5747-924A-5E8F01AC62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66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165E48-7D0A-214A-BDE5-B4F49F45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2F6D5E-A6D5-B541-91D4-9C89E8143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C79B59-31BF-1242-9844-7886C394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A9D-1AEC-6443-A0AF-DCA75559ED7D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A12CFE-06B2-2540-A05F-6CDA1A60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14802C-24E6-1349-9533-6D682DBB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65A-A1DB-5747-924A-5E8F01AC62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82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FF5A49-905A-5647-BB99-4729F92E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363888-D816-BD4C-A8A2-94F996D20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A1A356-E9F8-4D4D-937F-63961372B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71108E-BE57-7045-AA42-78EC534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A9D-1AEC-6443-A0AF-DCA75559ED7D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3B8D6AB-6D92-9E4C-B416-26484613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34A96F1-DE77-2C48-8F0A-899F435A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65A-A1DB-5747-924A-5E8F01AC62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72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434BF-C6DA-0F46-BA9D-3240B8F7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CCA5BB-3D28-BA47-AD8B-66D4D836C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5FD6EBE-3F05-2C43-870A-6F8BE3E50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8F9912B-5F71-8D4E-A314-CC27AFD5A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8F94F8-F74A-1648-B9B7-324A6A746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4968434-5A61-B14A-9E9D-F4F42643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A9D-1AEC-6443-A0AF-DCA75559ED7D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5E703F3-5D19-A347-9331-693E24AD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1C34138-3CC8-DB48-9842-A4AE6D5E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65A-A1DB-5747-924A-5E8F01AC62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639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4153F9-B3D2-D941-B857-B2E85BF2F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4B2848-1DB6-4E40-B421-AA3587F6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A9D-1AEC-6443-A0AF-DCA75559ED7D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186B05-3B2B-E849-A12E-0DFD6A1A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E978770-7DFD-1D44-BBF1-06129BB1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65A-A1DB-5747-924A-5E8F01AC62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035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C753BA9-058B-0F47-9BFC-626B130C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A9D-1AEC-6443-A0AF-DCA75559ED7D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56BCDC8-3D6C-DB41-99F6-D8928B35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F749969-BEDF-F54C-8802-13A13924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65A-A1DB-5747-924A-5E8F01AC62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17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D6A28F-B402-F14C-8DD3-0E67075E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1FD2AF-0EC1-554E-96B0-831A4F2BB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3BCB1A-40FF-434F-8983-DB6E60ACA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2E9C45-BAA9-BC40-8DA1-DB769D87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A9D-1AEC-6443-A0AF-DCA75559ED7D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14CC790-1884-3148-9A01-07D3863B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7E9C076-3AC9-CD45-8DB0-5B8C9ED9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65A-A1DB-5747-924A-5E8F01AC62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64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531003-3FE4-2848-B0AB-A63C560B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7417D17-CA70-EA4B-8C48-27C8E278B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BF9742-59F4-A74A-B710-7AAA9000D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03DACD6-FE44-9F42-9FDE-2B953A29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A9D-1AEC-6443-A0AF-DCA75559ED7D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1FB3D21-25B9-7D49-ADA1-8F932D6B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B46A65-16B9-E449-8328-F7A21144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A65A-A1DB-5747-924A-5E8F01AC62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983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3AACC50-724E-DF44-9995-759F5C16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833F87-E975-1D4E-B563-A8A878531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2B3D7A-F1F5-0744-A11B-95176E8A4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0A9D-1AEC-6443-A0AF-DCA75559ED7D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08CA2B-516A-C54B-8454-3C4945C32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B64C7C-D15C-EB41-92AF-766E6505A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0A65A-A1DB-5747-924A-5E8F01AC62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59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3D7DE-9A41-6B4F-9EA4-96E5E9E82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470" y="1661910"/>
            <a:ext cx="9144000" cy="2258175"/>
          </a:xfrm>
        </p:spPr>
        <p:txBody>
          <a:bodyPr anchor="t" anchorCtr="0">
            <a:noAutofit/>
          </a:bodyPr>
          <a:lstStyle/>
          <a:p>
            <a:r>
              <a:rPr lang="sv-SE" sz="4400" b="1" dirty="0">
                <a:solidFill>
                  <a:srgbClr val="007572"/>
                </a:solidFill>
                <a:latin typeface="Avenir Book" panose="02000503020000020003" pitchFamily="2" charset="0"/>
                <a:ea typeface="Roboto Condensed" charset="0"/>
                <a:cs typeface="Roboto Condensed" charset="0"/>
              </a:rPr>
              <a:t>Vad är vinsterna</a:t>
            </a:r>
            <a:br>
              <a:rPr lang="sv-SE" sz="4400" b="1" dirty="0">
                <a:solidFill>
                  <a:srgbClr val="007572"/>
                </a:solidFill>
                <a:latin typeface="Avenir Book" panose="02000503020000020003" pitchFamily="2" charset="0"/>
                <a:ea typeface="Roboto Condensed" charset="0"/>
                <a:cs typeface="Roboto Condensed" charset="0"/>
              </a:rPr>
            </a:br>
            <a:br>
              <a:rPr lang="sv-SE" sz="800" b="1" dirty="0">
                <a:solidFill>
                  <a:srgbClr val="007572"/>
                </a:solidFill>
                <a:latin typeface="Avenir Book" panose="02000503020000020003" pitchFamily="2" charset="0"/>
                <a:ea typeface="Roboto Condensed" charset="0"/>
                <a:cs typeface="Roboto Condensed" charset="0"/>
              </a:rPr>
            </a:br>
            <a:r>
              <a:rPr lang="sv-SE" sz="3600" b="1" dirty="0">
                <a:latin typeface="Avenir Book" panose="02000503020000020003" pitchFamily="2" charset="0"/>
                <a:ea typeface="Roboto Condensed" charset="0"/>
                <a:cs typeface="Roboto Condensed" charset="0"/>
              </a:rPr>
              <a:t>med en kunskapsbaserad verksamhet?</a:t>
            </a:r>
            <a:endParaRPr lang="sv-SE" sz="3600" dirty="0">
              <a:latin typeface="Avenir Book" panose="02000503020000020003" pitchFamily="2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EFEB65-C996-4E4F-AB4E-7DE3D466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05" y="637470"/>
            <a:ext cx="1663808" cy="1718487"/>
          </a:xfrm>
          <a:prstGeom prst="rect">
            <a:avLst/>
          </a:prstGeom>
        </p:spPr>
      </p:pic>
      <p:pic>
        <p:nvPicPr>
          <p:cNvPr id="12" name="Bildobjekt 11" descr="En bild som visar ritning&#10;&#10;Automatiskt genererad beskrivning">
            <a:extLst>
              <a:ext uri="{FF2B5EF4-FFF2-40B4-BE49-F238E27FC236}">
                <a16:creationId xmlns:a16="http://schemas.microsoft.com/office/drawing/2014/main" id="{3BFEDB89-020C-2F46-B166-BAD29B63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035" y="696579"/>
            <a:ext cx="1828967" cy="3159125"/>
          </a:xfrm>
          <a:prstGeom prst="rect">
            <a:avLst/>
          </a:prstGeom>
        </p:spPr>
      </p:pic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:a16="http://schemas.microsoft.com/office/drawing/2014/main" id="{51E07947-FD99-F943-9257-7D134D79E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749" y="3246990"/>
            <a:ext cx="2305157" cy="1919177"/>
          </a:xfrm>
          <a:prstGeom prst="rect">
            <a:avLst/>
          </a:prstGeom>
        </p:spPr>
      </p:pic>
      <p:pic>
        <p:nvPicPr>
          <p:cNvPr id="16" name="Bildobjekt 15" descr="En bild som visar ritning&#10;&#10;Automatiskt genererad beskrivning">
            <a:extLst>
              <a:ext uri="{FF2B5EF4-FFF2-40B4-BE49-F238E27FC236}">
                <a16:creationId xmlns:a16="http://schemas.microsoft.com/office/drawing/2014/main" id="{CF0349F0-473B-1148-ACC1-EDC052CD5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299" y="4051058"/>
            <a:ext cx="1800641" cy="165576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DF93614-E731-D646-8771-11324377B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395" y="4132372"/>
            <a:ext cx="2724150" cy="21082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F93DF96-F52E-1D40-9372-7D1EA263CE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314" b="21326"/>
          <a:stretch/>
        </p:blipFill>
        <p:spPr>
          <a:xfrm>
            <a:off x="-8045" y="6765925"/>
            <a:ext cx="12192000" cy="9207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4F05B70-A7C3-7F44-A4E3-4F08C1D52D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314" b="21326"/>
          <a:stretch/>
        </p:blipFill>
        <p:spPr>
          <a:xfrm>
            <a:off x="-8045" y="0"/>
            <a:ext cx="12192000" cy="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2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3D7DE-9A41-6B4F-9EA4-96E5E9E82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1888" y="1556792"/>
            <a:ext cx="6588224" cy="2258175"/>
          </a:xfrm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sv-SE" sz="3600" b="1" dirty="0">
                <a:solidFill>
                  <a:srgbClr val="292864"/>
                </a:solidFill>
                <a:latin typeface="Avenir Book" panose="02000503020000020003" pitchFamily="2" charset="0"/>
                <a:ea typeface="Roboto Condensed" charset="0"/>
                <a:cs typeface="Roboto Condensed" charset="0"/>
              </a:rPr>
              <a:t>Vad är vinsterna med en kunskapsbaserad verksamhet?</a:t>
            </a:r>
            <a:br>
              <a:rPr lang="sv-SE" sz="3200" b="1" dirty="0">
                <a:solidFill>
                  <a:srgbClr val="292864"/>
                </a:solidFill>
                <a:latin typeface="Avenir Book" panose="02000503020000020003" pitchFamily="2" charset="0"/>
                <a:ea typeface="Roboto Condensed" charset="0"/>
                <a:cs typeface="Roboto Condensed" charset="0"/>
              </a:rPr>
            </a:br>
            <a:r>
              <a:rPr lang="sv-SE" sz="3200" b="1" dirty="0">
                <a:solidFill>
                  <a:srgbClr val="292864"/>
                </a:solidFill>
                <a:latin typeface="Avenir Book" panose="02000503020000020003" pitchFamily="2" charset="0"/>
                <a:ea typeface="Roboto Condensed" charset="0"/>
                <a:cs typeface="Roboto Condensed" charset="0"/>
              </a:rPr>
              <a:t>Är du en vinnare?</a:t>
            </a:r>
            <a:endParaRPr lang="sv-SE" sz="3200" dirty="0">
              <a:solidFill>
                <a:srgbClr val="292864"/>
              </a:solidFill>
              <a:latin typeface="Avenir Book" panose="02000503020000020003" pitchFamily="2" charset="0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14235D93-6710-B24F-8641-D081A947A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14" b="21326"/>
          <a:stretch/>
        </p:blipFill>
        <p:spPr>
          <a:xfrm>
            <a:off x="-8045" y="6765925"/>
            <a:ext cx="12192000" cy="9207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5BC0782-84DE-A545-AB7B-858E8769A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14" b="21326"/>
          <a:stretch/>
        </p:blipFill>
        <p:spPr>
          <a:xfrm>
            <a:off x="-8045" y="0"/>
            <a:ext cx="12192000" cy="92075"/>
          </a:xfrm>
          <a:prstGeom prst="rect">
            <a:avLst/>
          </a:prstGeom>
        </p:spPr>
      </p:pic>
      <p:pic>
        <p:nvPicPr>
          <p:cNvPr id="17" name="Bildobjekt 1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25266E63-DABF-744D-9234-EA856CF1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000328"/>
            <a:ext cx="1539481" cy="1886407"/>
          </a:xfrm>
          <a:prstGeom prst="rect">
            <a:avLst/>
          </a:prstGeom>
        </p:spPr>
      </p:pic>
      <p:pic>
        <p:nvPicPr>
          <p:cNvPr id="19" name="Bildobjekt 18" descr="En bild som visar ritning&#10;&#10;Automatiskt genererad beskrivning">
            <a:extLst>
              <a:ext uri="{FF2B5EF4-FFF2-40B4-BE49-F238E27FC236}">
                <a16:creationId xmlns:a16="http://schemas.microsoft.com/office/drawing/2014/main" id="{F7B73501-A140-6C44-B600-BCBEF8E50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1726290"/>
            <a:ext cx="2305157" cy="19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3D7DE-9A41-6B4F-9EA4-96E5E9E82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0009"/>
            <a:ext cx="9144000" cy="1294068"/>
          </a:xfrm>
        </p:spPr>
        <p:txBody>
          <a:bodyPr anchor="t" anchorCtr="0">
            <a:noAutofit/>
          </a:bodyPr>
          <a:lstStyle/>
          <a:p>
            <a:r>
              <a:rPr lang="sv-SE" sz="4400" b="1" dirty="0">
                <a:solidFill>
                  <a:srgbClr val="007572"/>
                </a:solidFill>
                <a:latin typeface="Avenir Book" panose="02000503020000020003" pitchFamily="2" charset="0"/>
                <a:ea typeface="Roboto Condensed" charset="0"/>
                <a:cs typeface="Roboto Condensed" charset="0"/>
              </a:rPr>
              <a:t>Nationella arbetsgruppen för EGL</a:t>
            </a:r>
            <a:br>
              <a:rPr lang="sv-SE" sz="4400" b="1" dirty="0">
                <a:solidFill>
                  <a:srgbClr val="007572"/>
                </a:solidFill>
                <a:latin typeface="Avenir Book" panose="02000503020000020003" pitchFamily="2" charset="0"/>
                <a:ea typeface="Roboto Condensed" charset="0"/>
                <a:cs typeface="Roboto Condensed" charset="0"/>
              </a:rPr>
            </a:br>
            <a:r>
              <a:rPr lang="sv-SE" sz="3600" b="1" u="sng" dirty="0" err="1">
                <a:solidFill>
                  <a:srgbClr val="007572"/>
                </a:solidFill>
                <a:latin typeface="Avenir Book" panose="02000503020000020003" pitchFamily="2" charset="0"/>
                <a:ea typeface="Roboto Condensed" charset="0"/>
                <a:cs typeface="Roboto Condensed" charset="0"/>
              </a:rPr>
              <a:t>eglsverige.se</a:t>
            </a:r>
            <a:endParaRPr lang="sv-SE" sz="3600" u="sng" dirty="0">
              <a:latin typeface="Avenir Book" panose="02000503020000020003" pitchFamily="2" charset="0"/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B8A8B778-FDA8-7E4B-9B0D-A06006A1F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4957192"/>
            <a:ext cx="1730465" cy="91612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22D80499-D30D-A34E-9988-3D3EB287F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702" y="5092534"/>
            <a:ext cx="1632596" cy="645445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BEB3C7B2-FD81-F449-AE4C-C4A7D9682C97}"/>
              </a:ext>
            </a:extLst>
          </p:cNvPr>
          <p:cNvSpPr/>
          <p:nvPr/>
        </p:nvSpPr>
        <p:spPr>
          <a:xfrm>
            <a:off x="2597184" y="6155567"/>
            <a:ext cx="7467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007572"/>
                </a:solidFill>
                <a:latin typeface="Avenir Book" panose="02000503020000020003" pitchFamily="2" charset="0"/>
                <a:ea typeface="Roboto Condensed" charset="0"/>
                <a:cs typeface="Roboto Condensed" charset="0"/>
              </a:rPr>
              <a:t>Detta material är finansierat av MUCF och producerat av KEKS  </a:t>
            </a:r>
            <a:endParaRPr lang="sv-SE" sz="2000" dirty="0"/>
          </a:p>
        </p:txBody>
      </p:sp>
      <p:pic>
        <p:nvPicPr>
          <p:cNvPr id="15" name="Picture 2" descr="urope Goes Local">
            <a:extLst>
              <a:ext uri="{FF2B5EF4-FFF2-40B4-BE49-F238E27FC236}">
                <a16:creationId xmlns:a16="http://schemas.microsoft.com/office/drawing/2014/main" id="{626B4C13-2D7D-EF44-9C4B-6166041D1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233" y="6112434"/>
            <a:ext cx="1801767" cy="6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90449B7B-C90B-3441-8BB6-D3F22E5123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314" b="21326"/>
          <a:stretch/>
        </p:blipFill>
        <p:spPr>
          <a:xfrm>
            <a:off x="0" y="6765925"/>
            <a:ext cx="12192000" cy="9207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ECE7C9E-6F67-A94B-AD3C-9551B8A68A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314" b="21326"/>
          <a:stretch/>
        </p:blipFill>
        <p:spPr>
          <a:xfrm>
            <a:off x="0" y="0"/>
            <a:ext cx="12192000" cy="92075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C595ED43-F08F-3447-AD6A-5FC2B018576D}"/>
              </a:ext>
            </a:extLst>
          </p:cNvPr>
          <p:cNvGrpSpPr/>
          <p:nvPr/>
        </p:nvGrpSpPr>
        <p:grpSpPr>
          <a:xfrm>
            <a:off x="2482547" y="3659134"/>
            <a:ext cx="7226905" cy="960144"/>
            <a:chOff x="2109455" y="3584750"/>
            <a:chExt cx="7226905" cy="960144"/>
          </a:xfrm>
        </p:grpSpPr>
        <p:pic>
          <p:nvPicPr>
            <p:cNvPr id="10" name="Bildobjekt 9" descr="En bild som visar pil&#10;&#10;Automatiskt genererad beskrivning">
              <a:extLst>
                <a:ext uri="{FF2B5EF4-FFF2-40B4-BE49-F238E27FC236}">
                  <a16:creationId xmlns:a16="http://schemas.microsoft.com/office/drawing/2014/main" id="{1FC82589-C4D3-734B-A66C-08F8C245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09455" y="3666978"/>
              <a:ext cx="2439803" cy="829214"/>
            </a:xfrm>
            <a:prstGeom prst="rect">
              <a:avLst/>
            </a:prstGeom>
          </p:spPr>
        </p:pic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78196AEC-935C-DB40-844F-6B78D644F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99856" y="3584750"/>
              <a:ext cx="1657319" cy="960144"/>
            </a:xfrm>
            <a:prstGeom prst="rect">
              <a:avLst/>
            </a:prstGeom>
          </p:spPr>
        </p:pic>
        <p:pic>
          <p:nvPicPr>
            <p:cNvPr id="28" name="Bildobjekt 27" descr="En bild som visar text, clipart&#10;&#10;Automatiskt genererad beskrivning">
              <a:extLst>
                <a:ext uri="{FF2B5EF4-FFF2-40B4-BE49-F238E27FC236}">
                  <a16:creationId xmlns:a16="http://schemas.microsoft.com/office/drawing/2014/main" id="{6B8196A1-9DFD-7B42-8812-0939B84AB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96556" y="3833266"/>
              <a:ext cx="2439804" cy="463111"/>
            </a:xfrm>
            <a:prstGeom prst="rect">
              <a:avLst/>
            </a:prstGeom>
          </p:spPr>
        </p:pic>
      </p:grp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B4E8345C-8408-CA4A-B930-17CE792136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8574" y="2473464"/>
            <a:ext cx="2394852" cy="82958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CF417A9-E81F-AF47-90F3-1C9C562B83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9535" y="2274435"/>
            <a:ext cx="1283369" cy="11195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DFD7F38-74AB-C04D-8B47-06B362C529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7157" y="2400895"/>
            <a:ext cx="883259" cy="88325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5948BFC-0AFF-BC49-9CC1-EB52585F2B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2184" y="4912468"/>
            <a:ext cx="3139503" cy="8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2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29CF0B1-2E44-CE4A-B7A6-B2A96E36019D}"/>
              </a:ext>
            </a:extLst>
          </p:cNvPr>
          <p:cNvSpPr txBox="1"/>
          <p:nvPr/>
        </p:nvSpPr>
        <p:spPr>
          <a:xfrm>
            <a:off x="1524000" y="1061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9AF269-0BEA-734E-9D9F-C4202FFF9A9E}"/>
              </a:ext>
            </a:extLst>
          </p:cNvPr>
          <p:cNvSpPr txBox="1">
            <a:spLocks/>
          </p:cNvSpPr>
          <p:nvPr/>
        </p:nvSpPr>
        <p:spPr>
          <a:xfrm>
            <a:off x="690625" y="746604"/>
            <a:ext cx="5026659" cy="513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11000"/>
              <a:defRPr/>
            </a:pPr>
            <a:r>
              <a:rPr lang="sv-SE" dirty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+mn-cs"/>
              </a:rPr>
              <a:t>Vilka är då vinsterna med att driva en kunskapsbaserad verksamhet?</a:t>
            </a:r>
          </a:p>
          <a:p>
            <a:pPr marL="495300" indent="-452438">
              <a:lnSpc>
                <a:spcPct val="150000"/>
              </a:lnSpc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dirty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+mn-cs"/>
              </a:rPr>
              <a:t>För ungdomarna?</a:t>
            </a:r>
          </a:p>
          <a:p>
            <a:pPr marL="495300" indent="-452438">
              <a:lnSpc>
                <a:spcPct val="150000"/>
              </a:lnSpc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dirty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+mn-cs"/>
              </a:rPr>
              <a:t>För personalen?</a:t>
            </a:r>
          </a:p>
          <a:p>
            <a:pPr marL="495300" indent="-452438">
              <a:lnSpc>
                <a:spcPct val="150000"/>
              </a:lnSpc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dirty="0">
                <a:solidFill>
                  <a:srgbClr val="000000"/>
                </a:solidFill>
                <a:latin typeface="Avenir Book" panose="02000503020000020003" pitchFamily="2" charset="0"/>
                <a:ea typeface="+mn-ea"/>
                <a:cs typeface="+mn-cs"/>
              </a:rPr>
              <a:t>För ledningen?</a:t>
            </a:r>
          </a:p>
          <a:p>
            <a:pPr marL="42862">
              <a:lnSpc>
                <a:spcPct val="150000"/>
              </a:lnSpc>
              <a:buClr>
                <a:srgbClr val="000000"/>
              </a:buClr>
              <a:buSzPct val="111000"/>
              <a:defRPr/>
            </a:pPr>
            <a:r>
              <a:rPr lang="sv-SE" dirty="0">
                <a:solidFill>
                  <a:srgbClr val="000000"/>
                </a:solidFill>
                <a:latin typeface="Avenir Book" panose="02000503020000020003" pitchFamily="2" charset="0"/>
              </a:rPr>
              <a:t>I Europarådets rekommendation kan man bland annat läsa att:</a:t>
            </a:r>
            <a:endParaRPr lang="sv-SE" dirty="0">
              <a:solidFill>
                <a:srgbClr val="000000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2" name="Platshållare för innehåll 8">
            <a:extLst>
              <a:ext uri="{FF2B5EF4-FFF2-40B4-BE49-F238E27FC236}">
                <a16:creationId xmlns:a16="http://schemas.microsoft.com/office/drawing/2014/main" id="{C6D681CE-4006-CD49-AAFD-2B0BCEEB7C61}"/>
              </a:ext>
            </a:extLst>
          </p:cNvPr>
          <p:cNvSpPr txBox="1">
            <a:spLocks/>
          </p:cNvSpPr>
          <p:nvPr/>
        </p:nvSpPr>
        <p:spPr>
          <a:xfrm>
            <a:off x="6473907" y="747110"/>
            <a:ext cx="4868333" cy="527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0000"/>
              </a:buClr>
              <a:buSzPct val="111000"/>
              <a:buNone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”Det är känt att ungdomsarbete, ofta i partnerskap och i samarbete med andra sektorer, skapar positiva resultat på många områden för individer, lokalsamhällen och samhället i stort, till exempel att det: </a:t>
            </a:r>
          </a:p>
          <a:p>
            <a:pPr marL="0" indent="0">
              <a:lnSpc>
                <a:spcPct val="100000"/>
              </a:lnSpc>
              <a:buClr>
                <a:srgbClr val="000000"/>
              </a:buClr>
              <a:buSzPct val="111000"/>
              <a:buNone/>
              <a:defRPr/>
            </a:pPr>
            <a:endParaRPr lang="sv-SE" sz="2600" dirty="0">
              <a:solidFill>
                <a:srgbClr val="000000"/>
              </a:solidFill>
              <a:latin typeface="Avenir Book" panose="02000503020000020003" pitchFamily="2" charset="0"/>
            </a:endParaRPr>
          </a:p>
        </p:txBody>
      </p:sp>
      <p:pic>
        <p:nvPicPr>
          <p:cNvPr id="10" name="Picture 2" descr="urope Goes Local">
            <a:extLst>
              <a:ext uri="{FF2B5EF4-FFF2-40B4-BE49-F238E27FC236}">
                <a16:creationId xmlns:a16="http://schemas.microsoft.com/office/drawing/2014/main" id="{072A47A6-2B68-974A-82A0-436E0788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188" y="6112434"/>
            <a:ext cx="1801767" cy="6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D1323BB-C2D9-2F45-83F3-158E071F6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14" b="21326"/>
          <a:stretch/>
        </p:blipFill>
        <p:spPr>
          <a:xfrm>
            <a:off x="-8045" y="6765925"/>
            <a:ext cx="12192000" cy="9207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D0E0FA5-7264-A949-8DB2-FC2E2335D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14" b="21326"/>
          <a:stretch/>
        </p:blipFill>
        <p:spPr>
          <a:xfrm>
            <a:off x="-8045" y="0"/>
            <a:ext cx="12192000" cy="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>
            <a:extLst>
              <a:ext uri="{FF2B5EF4-FFF2-40B4-BE49-F238E27FC236}">
                <a16:creationId xmlns:a16="http://schemas.microsoft.com/office/drawing/2014/main" id="{34AED0BA-C497-0C47-A397-54AD0D5B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8CF22D2-387F-F44E-B67A-23D6410284E7}" type="slidenum">
              <a:rPr lang="sv-SE" altLang="sv-SE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</a:t>
            </a:fld>
            <a:endParaRPr lang="sv-SE" altLang="sv-SE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78CB47E-4986-4F4E-A3D1-34A97FB21160}"/>
              </a:ext>
            </a:extLst>
          </p:cNvPr>
          <p:cNvSpPr txBox="1"/>
          <p:nvPr/>
        </p:nvSpPr>
        <p:spPr>
          <a:xfrm>
            <a:off x="839416" y="723696"/>
            <a:ext cx="5256584" cy="5559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00" indent="-452438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bidrar till jämlikhet, hållbar utveckling, social sammanhållning, aktivt medborgarskap, </a:t>
            </a:r>
          </a:p>
          <a:p>
            <a:pPr marL="495300" indent="-452438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bidrar till ungas välbefinnande, förstärker känslan av till-</a:t>
            </a:r>
            <a:r>
              <a:rPr lang="sv-SE" sz="2600" dirty="0" err="1">
                <a:solidFill>
                  <a:srgbClr val="000000"/>
                </a:solidFill>
                <a:latin typeface="Avenir Book" panose="02000503020000020003" pitchFamily="2" charset="0"/>
              </a:rPr>
              <a:t>hörighet</a:t>
            </a: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 och stärker förmågan att göra medvetna val.</a:t>
            </a:r>
          </a:p>
          <a:p>
            <a:pPr>
              <a:lnSpc>
                <a:spcPct val="150000"/>
              </a:lnSpc>
            </a:pPr>
            <a:endParaRPr lang="sv-SE" sz="26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A724C41-73D6-0E45-AEFB-C23D5EDC367A}"/>
              </a:ext>
            </a:extLst>
          </p:cNvPr>
          <p:cNvSpPr txBox="1"/>
          <p:nvPr/>
        </p:nvSpPr>
        <p:spPr>
          <a:xfrm>
            <a:off x="6410482" y="723695"/>
            <a:ext cx="4741333" cy="4369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00" indent="-452438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Stödjer utvecklingen av olika färdigheter såsom kreativitet, kritiskt tänkande, konflikthantering och ledarskap.</a:t>
            </a:r>
          </a:p>
          <a:p>
            <a:pPr marL="495300" indent="-452438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Stärker ungas förmåga att motstå negativ påverkan.</a:t>
            </a:r>
          </a:p>
        </p:txBody>
      </p:sp>
      <p:pic>
        <p:nvPicPr>
          <p:cNvPr id="8" name="Picture 2" descr="urope Goes Local">
            <a:extLst>
              <a:ext uri="{FF2B5EF4-FFF2-40B4-BE49-F238E27FC236}">
                <a16:creationId xmlns:a16="http://schemas.microsoft.com/office/drawing/2014/main" id="{E98DDD2D-2DF5-2B43-A7FD-352CBC702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188" y="6112434"/>
            <a:ext cx="1801767" cy="6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B317636-106C-C14A-80CA-84C321EA36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4" b="21326"/>
          <a:stretch/>
        </p:blipFill>
        <p:spPr>
          <a:xfrm>
            <a:off x="-8045" y="6765925"/>
            <a:ext cx="12192000" cy="9207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022FEB9-6BE7-3F4B-A6FA-13749C643C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4" b="21326"/>
          <a:stretch/>
        </p:blipFill>
        <p:spPr>
          <a:xfrm>
            <a:off x="-8045" y="0"/>
            <a:ext cx="12192000" cy="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34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>
            <a:extLst>
              <a:ext uri="{FF2B5EF4-FFF2-40B4-BE49-F238E27FC236}">
                <a16:creationId xmlns:a16="http://schemas.microsoft.com/office/drawing/2014/main" id="{34AED0BA-C497-0C47-A397-54AD0D5B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8CF22D2-387F-F44E-B67A-23D6410284E7}" type="slidenum">
              <a:rPr lang="sv-SE" altLang="sv-SE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</a:t>
            </a:fld>
            <a:endParaRPr lang="sv-SE" altLang="sv-SE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78CB47E-4986-4F4E-A3D1-34A97FB21160}"/>
              </a:ext>
            </a:extLst>
          </p:cNvPr>
          <p:cNvSpPr txBox="1"/>
          <p:nvPr/>
        </p:nvSpPr>
        <p:spPr>
          <a:xfrm>
            <a:off x="839417" y="1236447"/>
            <a:ext cx="6480720" cy="4369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Ett exempel på en väl utvecklad verksamhet för unga är de projekt som genomförs via Erasmus+.</a:t>
            </a:r>
          </a:p>
          <a:p>
            <a:pPr marL="42862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Rapporter från forskargruppen RAY visar att 90 % av de unga som deltar i dessa aktiviteter upplever att de förbättrat sin förmåga att:</a:t>
            </a:r>
          </a:p>
        </p:txBody>
      </p:sp>
      <p:pic>
        <p:nvPicPr>
          <p:cNvPr id="8" name="Picture 2" descr="urope Goes Local">
            <a:extLst>
              <a:ext uri="{FF2B5EF4-FFF2-40B4-BE49-F238E27FC236}">
                <a16:creationId xmlns:a16="http://schemas.microsoft.com/office/drawing/2014/main" id="{878E8A8D-AF5A-C54E-868B-85FD3C1F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188" y="6112434"/>
            <a:ext cx="1801767" cy="6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1E6B0AB-5910-114C-AC55-D20421FBF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4" b="21326"/>
          <a:stretch/>
        </p:blipFill>
        <p:spPr>
          <a:xfrm>
            <a:off x="-8045" y="6765925"/>
            <a:ext cx="12192000" cy="9207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FAF9CF8-5F30-BC4F-9FB7-074A85B903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4" b="21326"/>
          <a:stretch/>
        </p:blipFill>
        <p:spPr>
          <a:xfrm>
            <a:off x="-8045" y="0"/>
            <a:ext cx="12192000" cy="92075"/>
          </a:xfrm>
          <a:prstGeom prst="rect">
            <a:avLst/>
          </a:prstGeom>
        </p:spPr>
      </p:pic>
      <p:pic>
        <p:nvPicPr>
          <p:cNvPr id="4" name="Bildobjekt 3" descr="En bild som visar text, person, tecken, försäljning&#10;&#10;Automatiskt genererad beskrivning">
            <a:extLst>
              <a:ext uri="{FF2B5EF4-FFF2-40B4-BE49-F238E27FC236}">
                <a16:creationId xmlns:a16="http://schemas.microsoft.com/office/drawing/2014/main" id="{9FFF4D4D-529E-1941-AB0B-EC1A30976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1755387"/>
            <a:ext cx="3331970" cy="3331970"/>
          </a:xfrm>
          <a:prstGeom prst="rect">
            <a:avLst/>
          </a:prstGeom>
          <a:effectLst>
            <a:outerShdw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1323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>
            <a:extLst>
              <a:ext uri="{FF2B5EF4-FFF2-40B4-BE49-F238E27FC236}">
                <a16:creationId xmlns:a16="http://schemas.microsoft.com/office/drawing/2014/main" id="{34AED0BA-C497-0C47-A397-54AD0D5B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8CF22D2-387F-F44E-B67A-23D6410284E7}" type="slidenum">
              <a:rPr lang="sv-SE" altLang="sv-SE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</a:t>
            </a:fld>
            <a:endParaRPr lang="sv-SE" altLang="sv-SE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A724C41-73D6-0E45-AEFB-C23D5EDC367A}"/>
              </a:ext>
            </a:extLst>
          </p:cNvPr>
          <p:cNvSpPr txBox="1"/>
          <p:nvPr/>
        </p:nvSpPr>
        <p:spPr>
          <a:xfrm>
            <a:off x="5879976" y="1004453"/>
            <a:ext cx="4741333" cy="4732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00" indent="-452438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sz="2400" dirty="0">
                <a:solidFill>
                  <a:srgbClr val="000000"/>
                </a:solidFill>
                <a:latin typeface="Avenir Book" panose="02000503020000020003" pitchFamily="2" charset="0"/>
              </a:rPr>
              <a:t>kommunicera med personer som talar ett annat språk.</a:t>
            </a:r>
          </a:p>
          <a:p>
            <a:pPr marL="495300" indent="-452438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sz="2400" dirty="0">
                <a:solidFill>
                  <a:srgbClr val="000000"/>
                </a:solidFill>
                <a:latin typeface="Avenir Book" panose="02000503020000020003" pitchFamily="2" charset="0"/>
              </a:rPr>
              <a:t>komma överens med personer som har en annan kulturell bakgrund.</a:t>
            </a:r>
          </a:p>
          <a:p>
            <a:pPr marL="495300" indent="-452438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sz="2400" dirty="0">
                <a:solidFill>
                  <a:srgbClr val="000000"/>
                </a:solidFill>
                <a:latin typeface="Avenir Book" panose="02000503020000020003" pitchFamily="2" charset="0"/>
              </a:rPr>
              <a:t>förhandla fram gemensamma lösningar när det finns olika ståndpunkter.</a:t>
            </a:r>
          </a:p>
        </p:txBody>
      </p:sp>
      <p:pic>
        <p:nvPicPr>
          <p:cNvPr id="8" name="Picture 2" descr="urope Goes Local">
            <a:extLst>
              <a:ext uri="{FF2B5EF4-FFF2-40B4-BE49-F238E27FC236}">
                <a16:creationId xmlns:a16="http://schemas.microsoft.com/office/drawing/2014/main" id="{878E8A8D-AF5A-C54E-868B-85FD3C1F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188" y="6112434"/>
            <a:ext cx="1801767" cy="6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1E6B0AB-5910-114C-AC55-D20421FBF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4" b="21326"/>
          <a:stretch/>
        </p:blipFill>
        <p:spPr>
          <a:xfrm>
            <a:off x="-8045" y="6765925"/>
            <a:ext cx="12192000" cy="9207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FAF9CF8-5F30-BC4F-9FB7-074A85B903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4" b="21326"/>
          <a:stretch/>
        </p:blipFill>
        <p:spPr>
          <a:xfrm>
            <a:off x="-8045" y="0"/>
            <a:ext cx="12192000" cy="9207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D792FDE-A20F-CF4E-9538-13CF8EFCF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691" y="1004453"/>
            <a:ext cx="3881191" cy="48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2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755B554-5923-F549-A12F-3907CACE4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5" t="18132" r="4638" b="54558"/>
          <a:stretch/>
        </p:blipFill>
        <p:spPr>
          <a:xfrm>
            <a:off x="999069" y="4942877"/>
            <a:ext cx="3152716" cy="1169557"/>
          </a:xfrm>
          <a:prstGeom prst="rect">
            <a:avLst/>
          </a:prstGeom>
        </p:spPr>
      </p:pic>
      <p:sp>
        <p:nvSpPr>
          <p:cNvPr id="50177" name="Text Box 1">
            <a:extLst>
              <a:ext uri="{FF2B5EF4-FFF2-40B4-BE49-F238E27FC236}">
                <a16:creationId xmlns:a16="http://schemas.microsoft.com/office/drawing/2014/main" id="{34AED0BA-C497-0C47-A397-54AD0D5B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8CF22D2-387F-F44E-B67A-23D6410284E7}" type="slidenum">
              <a:rPr lang="sv-SE" altLang="sv-SE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6</a:t>
            </a:fld>
            <a:endParaRPr lang="sv-SE" altLang="sv-SE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78CB47E-4986-4F4E-A3D1-34A97FB21160}"/>
              </a:ext>
            </a:extLst>
          </p:cNvPr>
          <p:cNvSpPr txBox="1"/>
          <p:nvPr/>
        </p:nvSpPr>
        <p:spPr>
          <a:xfrm>
            <a:off x="876410" y="626191"/>
            <a:ext cx="4876800" cy="4035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400" dirty="0">
                <a:solidFill>
                  <a:srgbClr val="000000"/>
                </a:solidFill>
                <a:latin typeface="Avenir Book" panose="02000503020000020003" pitchFamily="2" charset="0"/>
              </a:rPr>
              <a:t>KEKS enkät till de ungdomar som deltar i olika typer av grupper och projekt visar att 84% upplever att de lärt sig nya saker/fått nya erfarenheter när de deltagit.</a:t>
            </a:r>
          </a:p>
          <a:p>
            <a:pPr marL="42862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400" dirty="0">
                <a:solidFill>
                  <a:srgbClr val="000000"/>
                </a:solidFill>
                <a:latin typeface="Avenir Book" panose="02000503020000020003" pitchFamily="2" charset="0"/>
              </a:rPr>
              <a:t>Dessutom upplever: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endParaRPr lang="sv-SE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A724C41-73D6-0E45-AEFB-C23D5EDC367A}"/>
              </a:ext>
            </a:extLst>
          </p:cNvPr>
          <p:cNvSpPr txBox="1"/>
          <p:nvPr/>
        </p:nvSpPr>
        <p:spPr>
          <a:xfrm>
            <a:off x="6447476" y="626190"/>
            <a:ext cx="4741333" cy="486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00" indent="-452438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sz="2400" dirty="0">
                <a:solidFill>
                  <a:srgbClr val="000000"/>
                </a:solidFill>
                <a:latin typeface="Avenir Book" panose="02000503020000020003" pitchFamily="2" charset="0"/>
              </a:rPr>
              <a:t>60% att de blivit bättre på att samarbeta</a:t>
            </a:r>
          </a:p>
          <a:p>
            <a:pPr marL="495300" indent="-452438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sz="2400" dirty="0">
                <a:solidFill>
                  <a:srgbClr val="000000"/>
                </a:solidFill>
                <a:latin typeface="Avenir Book" panose="02000503020000020003" pitchFamily="2" charset="0"/>
              </a:rPr>
              <a:t>59% att de blivit bättre på att ta ansvar</a:t>
            </a:r>
          </a:p>
          <a:p>
            <a:pPr marL="495300" indent="-452438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sz="2400" dirty="0">
                <a:solidFill>
                  <a:srgbClr val="000000"/>
                </a:solidFill>
                <a:latin typeface="Avenir Book" panose="02000503020000020003" pitchFamily="2" charset="0"/>
              </a:rPr>
              <a:t>47% att de fått bättre självkänsla och</a:t>
            </a:r>
          </a:p>
          <a:p>
            <a:pPr marL="495300" indent="-452438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buFont typeface="Wingdings" pitchFamily="2" charset="2"/>
              <a:buChar char="ü"/>
              <a:defRPr/>
            </a:pPr>
            <a:r>
              <a:rPr lang="sv-SE" sz="2400" dirty="0">
                <a:solidFill>
                  <a:srgbClr val="000000"/>
                </a:solidFill>
                <a:latin typeface="Avenir Book" panose="02000503020000020003" pitchFamily="2" charset="0"/>
              </a:rPr>
              <a:t>45% att de ser mer positivt på framtiden</a:t>
            </a:r>
          </a:p>
        </p:txBody>
      </p:sp>
      <p:pic>
        <p:nvPicPr>
          <p:cNvPr id="8" name="Picture 2" descr="urope Goes Local">
            <a:extLst>
              <a:ext uri="{FF2B5EF4-FFF2-40B4-BE49-F238E27FC236}">
                <a16:creationId xmlns:a16="http://schemas.microsoft.com/office/drawing/2014/main" id="{F1D99143-D2D7-284F-8338-6E7468051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188" y="6112434"/>
            <a:ext cx="1801767" cy="6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8D5C7AA-662C-484A-BFCF-BE805B49AD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314" b="21326"/>
          <a:stretch/>
        </p:blipFill>
        <p:spPr>
          <a:xfrm>
            <a:off x="-8045" y="6765925"/>
            <a:ext cx="12192000" cy="9207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0E1DFDA-7FF4-774B-8B60-17E62CE315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314" b="21326"/>
          <a:stretch/>
        </p:blipFill>
        <p:spPr>
          <a:xfrm>
            <a:off x="-8045" y="0"/>
            <a:ext cx="12192000" cy="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7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>
            <a:extLst>
              <a:ext uri="{FF2B5EF4-FFF2-40B4-BE49-F238E27FC236}">
                <a16:creationId xmlns:a16="http://schemas.microsoft.com/office/drawing/2014/main" id="{34AED0BA-C497-0C47-A397-54AD0D5B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8CF22D2-387F-F44E-B67A-23D6410284E7}" type="slidenum">
              <a:rPr lang="sv-SE" altLang="sv-SE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7</a:t>
            </a:fld>
            <a:endParaRPr lang="sv-SE" altLang="sv-SE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78CB47E-4986-4F4E-A3D1-34A97FB21160}"/>
              </a:ext>
            </a:extLst>
          </p:cNvPr>
          <p:cNvSpPr txBox="1"/>
          <p:nvPr/>
        </p:nvSpPr>
        <p:spPr>
          <a:xfrm>
            <a:off x="839416" y="716033"/>
            <a:ext cx="4608512" cy="497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För personalen innebär en kunskapsbaserad verksamhet en stärkt yrkesroll och höjd status.</a:t>
            </a:r>
          </a:p>
          <a:p>
            <a:pPr marL="42862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Det är också välkänt att relevanta och realistiska mål är avgörande för en god arbetsmiljö.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A724C41-73D6-0E45-AEFB-C23D5EDC367A}"/>
              </a:ext>
            </a:extLst>
          </p:cNvPr>
          <p:cNvSpPr txBox="1"/>
          <p:nvPr/>
        </p:nvSpPr>
        <p:spPr>
          <a:xfrm>
            <a:off x="6410482" y="716032"/>
            <a:ext cx="4741333" cy="3041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Realistiska mål och förväntningar är också en förutsättning för en fungerande samverkan med andra aktörer.</a:t>
            </a:r>
          </a:p>
        </p:txBody>
      </p:sp>
      <p:pic>
        <p:nvPicPr>
          <p:cNvPr id="8" name="Picture 2" descr="urope Goes Local">
            <a:extLst>
              <a:ext uri="{FF2B5EF4-FFF2-40B4-BE49-F238E27FC236}">
                <a16:creationId xmlns:a16="http://schemas.microsoft.com/office/drawing/2014/main" id="{501D8CEB-F5F4-CA42-89CB-58E29924B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188" y="6112434"/>
            <a:ext cx="1801767" cy="6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FBB6C98-6990-1E4F-9585-C1D80B28EF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4" b="21326"/>
          <a:stretch/>
        </p:blipFill>
        <p:spPr>
          <a:xfrm>
            <a:off x="-8045" y="6765925"/>
            <a:ext cx="12192000" cy="9207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676812-8EF9-0C46-9969-B30E2FD18B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4" b="21326"/>
          <a:stretch/>
        </p:blipFill>
        <p:spPr>
          <a:xfrm>
            <a:off x="-8045" y="0"/>
            <a:ext cx="12192000" cy="9207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3F42F37-0A0F-C74F-8822-71877E723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084" y="3383651"/>
            <a:ext cx="2244647" cy="28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38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>
            <a:extLst>
              <a:ext uri="{FF2B5EF4-FFF2-40B4-BE49-F238E27FC236}">
                <a16:creationId xmlns:a16="http://schemas.microsoft.com/office/drawing/2014/main" id="{34AED0BA-C497-0C47-A397-54AD0D5B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8CF22D2-387F-F44E-B67A-23D6410284E7}" type="slidenum">
              <a:rPr lang="sv-SE" altLang="sv-SE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8</a:t>
            </a:fld>
            <a:endParaRPr lang="sv-SE" altLang="sv-SE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78CB47E-4986-4F4E-A3D1-34A97FB21160}"/>
              </a:ext>
            </a:extLst>
          </p:cNvPr>
          <p:cNvSpPr txBox="1"/>
          <p:nvPr/>
        </p:nvSpPr>
        <p:spPr>
          <a:xfrm>
            <a:off x="839416" y="723963"/>
            <a:ext cx="5400600" cy="4369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Sist men inte minst så förutsätter styrning kunskap.</a:t>
            </a:r>
          </a:p>
          <a:p>
            <a:pPr marL="42862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En kunskapsbaserad verksamhet gör också att man som ledning får lättare att motivera sina beslut och att dessa upplevs som trovärdiga av såväl personal som ungdomar.</a:t>
            </a:r>
          </a:p>
        </p:txBody>
      </p:sp>
      <p:pic>
        <p:nvPicPr>
          <p:cNvPr id="9" name="Picture 2" descr="urope Goes Local">
            <a:extLst>
              <a:ext uri="{FF2B5EF4-FFF2-40B4-BE49-F238E27FC236}">
                <a16:creationId xmlns:a16="http://schemas.microsoft.com/office/drawing/2014/main" id="{6C066209-9992-D642-A306-4F7750CD7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188" y="6112434"/>
            <a:ext cx="1801767" cy="6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517F1DC-79FD-C54B-9BA4-4F181577C0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4" b="21326"/>
          <a:stretch/>
        </p:blipFill>
        <p:spPr>
          <a:xfrm>
            <a:off x="-8045" y="6765925"/>
            <a:ext cx="12192000" cy="9207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A230F92-854B-8E43-BA63-60A109FF9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4" b="21326"/>
          <a:stretch/>
        </p:blipFill>
        <p:spPr>
          <a:xfrm>
            <a:off x="-8045" y="0"/>
            <a:ext cx="12192000" cy="9207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FF36475-4F44-BD4D-A0A6-EB969C601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84" y="723963"/>
            <a:ext cx="3724348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43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>
            <a:extLst>
              <a:ext uri="{FF2B5EF4-FFF2-40B4-BE49-F238E27FC236}">
                <a16:creationId xmlns:a16="http://schemas.microsoft.com/office/drawing/2014/main" id="{34AED0BA-C497-0C47-A397-54AD0D5B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8CF22D2-387F-F44E-B67A-23D6410284E7}" type="slidenum">
              <a:rPr lang="sv-SE" altLang="sv-SE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9</a:t>
            </a:fld>
            <a:endParaRPr lang="sv-SE" altLang="sv-SE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78CB47E-4986-4F4E-A3D1-34A97FB21160}"/>
              </a:ext>
            </a:extLst>
          </p:cNvPr>
          <p:cNvSpPr txBox="1"/>
          <p:nvPr/>
        </p:nvSpPr>
        <p:spPr>
          <a:xfrm>
            <a:off x="1461763" y="674987"/>
            <a:ext cx="9268474" cy="3297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" algn="just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Det här är bara några av de vinster som kan uppnås genom att säkerställa att verksamheten är kunskapsbaserad.</a:t>
            </a:r>
          </a:p>
          <a:p>
            <a:pPr marL="42862" algn="just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Chartern sammanfattar en samlad europeisk kunskap om vad som krävs för att driva en bra öppen ungdomsverksamhet.</a:t>
            </a:r>
          </a:p>
          <a:p>
            <a:pPr marL="42862" algn="just">
              <a:lnSpc>
                <a:spcPct val="150000"/>
              </a:lnSpc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600" dirty="0">
                <a:solidFill>
                  <a:srgbClr val="000000"/>
                </a:solidFill>
                <a:latin typeface="Avenir Book" panose="02000503020000020003" pitchFamily="2" charset="0"/>
              </a:rPr>
              <a:t>Genom att använda den får ni svar på frågan:</a:t>
            </a:r>
          </a:p>
        </p:txBody>
      </p:sp>
      <p:pic>
        <p:nvPicPr>
          <p:cNvPr id="9" name="Picture 2" descr="urope Goes Local">
            <a:extLst>
              <a:ext uri="{FF2B5EF4-FFF2-40B4-BE49-F238E27FC236}">
                <a16:creationId xmlns:a16="http://schemas.microsoft.com/office/drawing/2014/main" id="{67F857F8-50EB-A747-8696-E96C6AFB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188" y="6112434"/>
            <a:ext cx="1801767" cy="6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7179D01-5EBE-7042-B9CF-FAC1F7B6AB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4" b="21326"/>
          <a:stretch/>
        </p:blipFill>
        <p:spPr>
          <a:xfrm>
            <a:off x="-8045" y="6765925"/>
            <a:ext cx="12192000" cy="9207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CCCF2B0-F535-C245-BD76-EE600DCD8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4" b="21326"/>
          <a:stretch/>
        </p:blipFill>
        <p:spPr>
          <a:xfrm>
            <a:off x="-8045" y="0"/>
            <a:ext cx="12192000" cy="920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FEA42B2-CB56-7B4B-AB0D-6F5976EF292A}"/>
              </a:ext>
            </a:extLst>
          </p:cNvPr>
          <p:cNvSpPr/>
          <p:nvPr/>
        </p:nvSpPr>
        <p:spPr>
          <a:xfrm>
            <a:off x="3039955" y="4293096"/>
            <a:ext cx="6096000" cy="13285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862" algn="ctr"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400" b="1" dirty="0">
                <a:solidFill>
                  <a:srgbClr val="000000"/>
                </a:solidFill>
                <a:latin typeface="Avenir Book" panose="02000503020000020003" pitchFamily="2" charset="0"/>
              </a:rPr>
              <a:t>Utveckla fritidsgården</a:t>
            </a:r>
            <a:br>
              <a:rPr lang="sv-SE" sz="2400" b="1" dirty="0">
                <a:solidFill>
                  <a:srgbClr val="000000"/>
                </a:solidFill>
                <a:latin typeface="Avenir Book" panose="02000503020000020003" pitchFamily="2" charset="0"/>
              </a:rPr>
            </a:br>
            <a:r>
              <a:rPr lang="sv-SE" sz="2400" b="1" dirty="0">
                <a:solidFill>
                  <a:srgbClr val="000000"/>
                </a:solidFill>
                <a:latin typeface="Avenir Book" panose="02000503020000020003" pitchFamily="2" charset="0"/>
              </a:rPr>
              <a:t>- behövs det?</a:t>
            </a:r>
          </a:p>
          <a:p>
            <a:pPr marL="42862" algn="ctr">
              <a:spcBef>
                <a:spcPts val="1000"/>
              </a:spcBef>
              <a:buClr>
                <a:srgbClr val="000000"/>
              </a:buClr>
              <a:buSzPct val="111000"/>
              <a:defRPr/>
            </a:pPr>
            <a:r>
              <a:rPr lang="sv-SE" sz="2400" b="1" dirty="0">
                <a:solidFill>
                  <a:srgbClr val="000000"/>
                </a:solidFill>
                <a:latin typeface="Avenir Book" panose="02000503020000020003" pitchFamily="2" charset="0"/>
              </a:rPr>
              <a:t>För de allra flesta är svaret ja!</a:t>
            </a:r>
          </a:p>
        </p:txBody>
      </p:sp>
    </p:spTree>
    <p:extLst>
      <p:ext uri="{BB962C8B-B14F-4D97-AF65-F5344CB8AC3E}">
        <p14:creationId xmlns:p14="http://schemas.microsoft.com/office/powerpoint/2010/main" val="6865591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lys och resultatpresentation" id="{82AF71FA-61CA-DF4D-8AC1-5308026CF081}" vid="{A766DDE3-4B72-F441-9CAC-1AF59D40FD5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12499</TotalTime>
  <Words>474</Words>
  <Application>Microsoft Macintosh PowerPoint</Application>
  <PresentationFormat>Bredbild</PresentationFormat>
  <Paragraphs>58</Paragraphs>
  <Slides>11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20" baseType="lpstr">
      <vt:lpstr>Arial</vt:lpstr>
      <vt:lpstr>Avenir Book</vt:lpstr>
      <vt:lpstr>Calibri</vt:lpstr>
      <vt:lpstr>Calibri Light</vt:lpstr>
      <vt:lpstr>Roboto Condensed Light</vt:lpstr>
      <vt:lpstr>Times New Roman</vt:lpstr>
      <vt:lpstr>Wingdings</vt:lpstr>
      <vt:lpstr>Wingdings 2</vt:lpstr>
      <vt:lpstr>Office-tema</vt:lpstr>
      <vt:lpstr>Vad är vinsterna  med en kunskapsbaserad verksamhet?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Vad är vinsterna med en kunskapsbaserad verksamhet? Är du en vinnare?</vt:lpstr>
      <vt:lpstr>Nationella arbetsgruppen för EGL eglsverige.se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och The Logbook</dc:title>
  <dc:creator>Jenny Andersson</dc:creator>
  <cp:lastModifiedBy>Ylva Medin</cp:lastModifiedBy>
  <cp:revision>564</cp:revision>
  <dcterms:created xsi:type="dcterms:W3CDTF">2020-11-13T19:55:39Z</dcterms:created>
  <dcterms:modified xsi:type="dcterms:W3CDTF">2021-05-05T08:25:03Z</dcterms:modified>
</cp:coreProperties>
</file>