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1170" r:id="rId2"/>
    <p:sldId id="1082" r:id="rId3"/>
    <p:sldId id="628" r:id="rId4"/>
    <p:sldId id="647" r:id="rId5"/>
    <p:sldId id="1308" r:id="rId6"/>
    <p:sldId id="1309" r:id="rId7"/>
    <p:sldId id="1310" r:id="rId8"/>
    <p:sldId id="1311" r:id="rId9"/>
    <p:sldId id="1312" r:id="rId10"/>
    <p:sldId id="1313" r:id="rId11"/>
    <p:sldId id="1314" r:id="rId12"/>
    <p:sldId id="1315" r:id="rId13"/>
    <p:sldId id="1316" r:id="rId14"/>
    <p:sldId id="1317" r:id="rId15"/>
    <p:sldId id="1318" r:id="rId16"/>
    <p:sldId id="1319" r:id="rId17"/>
    <p:sldId id="1320" r:id="rId18"/>
    <p:sldId id="1321" r:id="rId19"/>
    <p:sldId id="1322" r:id="rId20"/>
    <p:sldId id="1323" r:id="rId21"/>
    <p:sldId id="1324" r:id="rId22"/>
    <p:sldId id="1325" r:id="rId23"/>
    <p:sldId id="1326" r:id="rId24"/>
    <p:sldId id="1327" r:id="rId25"/>
    <p:sldId id="1328" r:id="rId26"/>
    <p:sldId id="1329" r:id="rId27"/>
    <p:sldId id="1330" r:id="rId28"/>
    <p:sldId id="1331" r:id="rId29"/>
    <p:sldId id="1332" r:id="rId30"/>
    <p:sldId id="1333" r:id="rId31"/>
    <p:sldId id="1334" r:id="rId32"/>
    <p:sldId id="1335" r:id="rId33"/>
    <p:sldId id="1336" r:id="rId34"/>
    <p:sldId id="1337" r:id="rId35"/>
    <p:sldId id="1338" r:id="rId36"/>
    <p:sldId id="1339" r:id="rId37"/>
    <p:sldId id="1340" r:id="rId38"/>
    <p:sldId id="1341" r:id="rId39"/>
    <p:sldId id="1342" r:id="rId40"/>
    <p:sldId id="1343" r:id="rId41"/>
    <p:sldId id="1344" r:id="rId42"/>
    <p:sldId id="1345" r:id="rId43"/>
    <p:sldId id="1346" r:id="rId44"/>
    <p:sldId id="1347" r:id="rId45"/>
    <p:sldId id="1348" r:id="rId46"/>
    <p:sldId id="1349" r:id="rId47"/>
    <p:sldId id="1350" r:id="rId48"/>
    <p:sldId id="1351" r:id="rId49"/>
    <p:sldId id="1352" r:id="rId50"/>
    <p:sldId id="1353" r:id="rId51"/>
    <p:sldId id="1354" r:id="rId52"/>
    <p:sldId id="1355" r:id="rId53"/>
    <p:sldId id="1356" r:id="rId54"/>
    <p:sldId id="1357" r:id="rId55"/>
    <p:sldId id="1269" r:id="rId56"/>
    <p:sldId id="1358" r:id="rId5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D050"/>
    <a:srgbClr val="A646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4"/>
    <p:restoredTop sz="83451"/>
  </p:normalViewPr>
  <p:slideViewPr>
    <p:cSldViewPr snapToObjects="1">
      <p:cViewPr varScale="1">
        <p:scale>
          <a:sx n="97" d="100"/>
          <a:sy n="97" d="100"/>
        </p:scale>
        <p:origin x="11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9335B-AB0D-7046-A757-CD9269B07ABD}" type="datetimeFigureOut">
              <a:rPr lang="sv-SE" smtClean="0"/>
              <a:t>2021-05-05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5A101-06DA-C74F-BD21-0087B141E5B9}" type="slidenum">
              <a:rPr lang="sv-SE" smtClean="0"/>
              <a:t>‹#›</a:t>
            </a:fld>
            <a:endParaRPr lang="sv-SE"/>
          </a:p>
        </p:txBody>
      </p:sp>
    </p:spTree>
    <p:extLst>
      <p:ext uri="{BB962C8B-B14F-4D97-AF65-F5344CB8AC3E}">
        <p14:creationId xmlns:p14="http://schemas.microsoft.com/office/powerpoint/2010/main" val="45989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sdfsdlkflsdkflsdmflksdmflksdmflksdmflkm</a:t>
            </a:r>
            <a:endParaRPr lang="sv-SE" dirty="0"/>
          </a:p>
        </p:txBody>
      </p:sp>
      <p:sp>
        <p:nvSpPr>
          <p:cNvPr id="4" name="Platshållare för bildnummer 3"/>
          <p:cNvSpPr>
            <a:spLocks noGrp="1"/>
          </p:cNvSpPr>
          <p:nvPr>
            <p:ph type="sldNum" sz="quarter" idx="5"/>
          </p:nvPr>
        </p:nvSpPr>
        <p:spPr/>
        <p:txBody>
          <a:bodyPr/>
          <a:lstStyle/>
          <a:p>
            <a:fld id="{CAE5A101-06DA-C74F-BD21-0087B141E5B9}" type="slidenum">
              <a:rPr lang="sv-SE" smtClean="0"/>
              <a:t>1</a:t>
            </a:fld>
            <a:endParaRPr lang="sv-SE"/>
          </a:p>
        </p:txBody>
      </p:sp>
    </p:spTree>
    <p:extLst>
      <p:ext uri="{BB962C8B-B14F-4D97-AF65-F5344CB8AC3E}">
        <p14:creationId xmlns:p14="http://schemas.microsoft.com/office/powerpoint/2010/main" val="427967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charset="0"/>
              <a:buNone/>
              <a:tabLst>
                <a:tab pos="723900" algn="l"/>
                <a:tab pos="1447800" algn="l"/>
                <a:tab pos="2171700" algn="l"/>
                <a:tab pos="2895600" algn="l"/>
              </a:tabLst>
              <a:defRPr/>
            </a:pPr>
            <a:fld id="{C1EEC427-F3FD-084B-B1D6-7B7AE04FCCE1}" type="slidenum">
              <a:rPr kumimoji="0" lang="sv-SE" sz="1400" b="0" i="0" u="none" strike="noStrike" kern="1200" cap="none" spc="0" normalizeH="0" baseline="0" noProof="0" smtClean="0">
                <a:ln>
                  <a:noFill/>
                </a:ln>
                <a:solidFill>
                  <a:srgbClr val="000000"/>
                </a:solidFill>
                <a:effectLst/>
                <a:uLnTx/>
                <a:uFillTx/>
                <a:latin typeface="Times New Roman" charset="0"/>
                <a:ea typeface="SimSun"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charset="0"/>
                <a:buNone/>
                <a:tabLst>
                  <a:tab pos="723900" algn="l"/>
                  <a:tab pos="1447800" algn="l"/>
                  <a:tab pos="2171700" algn="l"/>
                  <a:tab pos="2895600" algn="l"/>
                </a:tabLst>
                <a:defRPr/>
              </a:pPr>
              <a:t>55</a:t>
            </a:fld>
            <a:endParaRPr kumimoji="0" lang="sv-SE" sz="1400" b="0" i="0" u="none" strike="noStrike" kern="1200" cap="none" spc="0" normalizeH="0" baseline="0" noProof="0">
              <a:ln>
                <a:noFill/>
              </a:ln>
              <a:solidFill>
                <a:srgbClr val="000000"/>
              </a:solidFill>
              <a:effectLst/>
              <a:uLnTx/>
              <a:uFillTx/>
              <a:latin typeface="Times New Roman" charset="0"/>
              <a:ea typeface="SimSun" charset="-122"/>
              <a:cs typeface="+mn-cs"/>
            </a:endParaRPr>
          </a:p>
        </p:txBody>
      </p:sp>
    </p:spTree>
    <p:extLst>
      <p:ext uri="{BB962C8B-B14F-4D97-AF65-F5344CB8AC3E}">
        <p14:creationId xmlns:p14="http://schemas.microsoft.com/office/powerpoint/2010/main" val="59819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Slutbild i samtliga filmer</a:t>
            </a:r>
          </a:p>
          <a:p>
            <a:endParaRPr lang="sv-SE" dirty="0"/>
          </a:p>
        </p:txBody>
      </p:sp>
      <p:sp>
        <p:nvSpPr>
          <p:cNvPr id="4" name="Platshållare för bildnummer 3"/>
          <p:cNvSpPr>
            <a:spLocks noGrp="1"/>
          </p:cNvSpPr>
          <p:nvPr>
            <p:ph type="sldNum" sz="quarter" idx="5"/>
          </p:nvPr>
        </p:nvSpPr>
        <p:spPr/>
        <p:txBody>
          <a:bodyPr/>
          <a:lstStyle/>
          <a:p>
            <a:fld id="{03069504-DF8C-F846-884D-B5D6DDA166FB}" type="slidenum">
              <a:rPr lang="sv-SE" smtClean="0"/>
              <a:t>56</a:t>
            </a:fld>
            <a:endParaRPr lang="sv-SE"/>
          </a:p>
        </p:txBody>
      </p:sp>
    </p:spTree>
    <p:extLst>
      <p:ext uri="{BB962C8B-B14F-4D97-AF65-F5344CB8AC3E}">
        <p14:creationId xmlns:p14="http://schemas.microsoft.com/office/powerpoint/2010/main" val="352209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F30FC1-C115-364E-956F-95FB9E1B14C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06AFAC5-5A6D-0548-B232-EBD039C4E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40632B7-C727-7F46-BBF0-37D3E959C663}"/>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5" name="Platshållare för sidfot 4">
            <a:extLst>
              <a:ext uri="{FF2B5EF4-FFF2-40B4-BE49-F238E27FC236}">
                <a16:creationId xmlns:a16="http://schemas.microsoft.com/office/drawing/2014/main" id="{4267D46A-6C5F-0545-88CC-C2BE7361F8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9BBC485-DEA1-8840-BE34-A898C8164A75}"/>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278137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695822-6EFF-D44A-8C7A-5B1AF785468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3EFB9C3-628B-D849-BA21-A12F6B8F29F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3BD503-0B5E-C343-B335-2427E3286DEB}"/>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5" name="Platshållare för sidfot 4">
            <a:extLst>
              <a:ext uri="{FF2B5EF4-FFF2-40B4-BE49-F238E27FC236}">
                <a16:creationId xmlns:a16="http://schemas.microsoft.com/office/drawing/2014/main" id="{E6F6948F-0B15-274E-8E04-364ABB8D8FB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95D868-3146-5D4E-8A5C-D5A9268C6574}"/>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202096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9702637-9DEF-B140-A7A4-AFD3CCD07DD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905FF8-BD41-7D45-96E7-EC213501DB0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5ADAD9-38D5-7E45-8D3F-00FC283F0557}"/>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5" name="Platshållare för sidfot 4">
            <a:extLst>
              <a:ext uri="{FF2B5EF4-FFF2-40B4-BE49-F238E27FC236}">
                <a16:creationId xmlns:a16="http://schemas.microsoft.com/office/drawing/2014/main" id="{A473C346-7FAF-1E4F-9976-7EA8007F6A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28C286-1115-824E-BC27-75524867A44E}"/>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310958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7E4761-D4B8-1E4A-B790-4C2152E08BC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12B4BAC-B37D-584D-B83E-D6513658FF5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B3B6B75-8E32-3343-B253-EB834A3734DA}"/>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5" name="Platshållare för sidfot 4">
            <a:extLst>
              <a:ext uri="{FF2B5EF4-FFF2-40B4-BE49-F238E27FC236}">
                <a16:creationId xmlns:a16="http://schemas.microsoft.com/office/drawing/2014/main" id="{72053826-039A-C74D-BEB3-ABD73C76CF8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45AFCC2-A3D5-B14A-989E-1F18018B0C6C}"/>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8416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165E48-7D0A-214A-BDE5-B4F49F45CE6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52F6D5E-A6D5-B541-91D4-9C89E8143B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C79B59-31BF-1242-9844-7886C394BAEB}"/>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5" name="Platshållare för sidfot 4">
            <a:extLst>
              <a:ext uri="{FF2B5EF4-FFF2-40B4-BE49-F238E27FC236}">
                <a16:creationId xmlns:a16="http://schemas.microsoft.com/office/drawing/2014/main" id="{93A12CFE-06B2-2540-A05F-6CDA1A60233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14802C-24E6-1349-9533-6D682DBB9366}"/>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228882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FF5A49-905A-5647-BB99-4729F92E57D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5363888-D816-BD4C-A8A2-94F996D206D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5A1A356-E9F8-4D4D-937F-63961372BC1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871108E-BE57-7045-AA42-78EC5343B635}"/>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6" name="Platshållare för sidfot 5">
            <a:extLst>
              <a:ext uri="{FF2B5EF4-FFF2-40B4-BE49-F238E27FC236}">
                <a16:creationId xmlns:a16="http://schemas.microsoft.com/office/drawing/2014/main" id="{13B8D6AB-6D92-9E4C-B416-26484613C7A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4A96F1-DE77-2C48-8F0A-899F435AE0B7}"/>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224672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434BF-C6DA-0F46-BA9D-3240B8F702F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CCA5BB-3D28-BA47-AD8B-66D4D836C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5FD6EBE-3F05-2C43-870A-6F8BE3E5086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8F9912B-5F71-8D4E-A314-CC27AFD5AF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A8F94F8-F74A-1648-B9B7-324A6A74616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4968434-5A61-B14A-9E9D-F4F426430192}"/>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8" name="Platshållare för sidfot 7">
            <a:extLst>
              <a:ext uri="{FF2B5EF4-FFF2-40B4-BE49-F238E27FC236}">
                <a16:creationId xmlns:a16="http://schemas.microsoft.com/office/drawing/2014/main" id="{F5E703F3-5D19-A347-9331-693E24ADD0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1C34138-3CC8-DB48-9842-A4AE6D5EBFDC}"/>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204639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4153F9-B3D2-D941-B857-B2E85BF2F29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04B2848-1DB6-4E40-B421-AA3587F67112}"/>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4" name="Platshållare för sidfot 3">
            <a:extLst>
              <a:ext uri="{FF2B5EF4-FFF2-40B4-BE49-F238E27FC236}">
                <a16:creationId xmlns:a16="http://schemas.microsoft.com/office/drawing/2014/main" id="{5F186B05-3B2B-E849-A12E-0DFD6A1A43F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E978770-7DFD-1D44-BBF1-06129BB14C76}"/>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105035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C753BA9-058B-0F47-9BFC-626B130C4460}"/>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3" name="Platshållare för sidfot 2">
            <a:extLst>
              <a:ext uri="{FF2B5EF4-FFF2-40B4-BE49-F238E27FC236}">
                <a16:creationId xmlns:a16="http://schemas.microsoft.com/office/drawing/2014/main" id="{556BCDC8-3D6C-DB41-99F6-D8928B35A10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F749969-BEDF-F54C-8802-13A13924F5D4}"/>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155817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D6A28F-B402-F14C-8DD3-0E67075E785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61FD2AF-0EC1-554E-96B0-831A4F2BB7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93BCB1A-40FF-434F-8983-DB6E60ACA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22E9C45-BAA9-BC40-8DA1-DB769D8776F8}"/>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6" name="Platshållare för sidfot 5">
            <a:extLst>
              <a:ext uri="{FF2B5EF4-FFF2-40B4-BE49-F238E27FC236}">
                <a16:creationId xmlns:a16="http://schemas.microsoft.com/office/drawing/2014/main" id="{614CC790-1884-3148-9A01-07D3863B0B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E9C076-3AC9-CD45-8DB0-5B8C9ED94363}"/>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106364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31003-3FE4-2848-B0AB-A63C560B381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7417D17-CA70-EA4B-8C48-27C8E278BC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EBBF9742-59F4-A74A-B710-7AAA9000D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03DACD6-FE44-9F42-9FDE-2B953A2938DA}"/>
              </a:ext>
            </a:extLst>
          </p:cNvPr>
          <p:cNvSpPr>
            <a:spLocks noGrp="1"/>
          </p:cNvSpPr>
          <p:nvPr>
            <p:ph type="dt" sz="half" idx="10"/>
          </p:nvPr>
        </p:nvSpPr>
        <p:spPr/>
        <p:txBody>
          <a:bodyPr/>
          <a:lstStyle/>
          <a:p>
            <a:fld id="{2A6E0A9D-1AEC-6443-A0AF-DCA75559ED7D}" type="datetimeFigureOut">
              <a:rPr lang="sv-SE" smtClean="0"/>
              <a:t>2021-05-05</a:t>
            </a:fld>
            <a:endParaRPr lang="sv-SE"/>
          </a:p>
        </p:txBody>
      </p:sp>
      <p:sp>
        <p:nvSpPr>
          <p:cNvPr id="6" name="Platshållare för sidfot 5">
            <a:extLst>
              <a:ext uri="{FF2B5EF4-FFF2-40B4-BE49-F238E27FC236}">
                <a16:creationId xmlns:a16="http://schemas.microsoft.com/office/drawing/2014/main" id="{31FB3D21-25B9-7D49-ADA1-8F932D6BCB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AB46A65-16B9-E449-8328-F7A211441592}"/>
              </a:ext>
            </a:extLst>
          </p:cNvPr>
          <p:cNvSpPr>
            <a:spLocks noGrp="1"/>
          </p:cNvSpPr>
          <p:nvPr>
            <p:ph type="sldNum" sz="quarter" idx="12"/>
          </p:nvPr>
        </p:nvSpPr>
        <p:spPr/>
        <p:txBody>
          <a:bodyPr/>
          <a:lstStyle/>
          <a:p>
            <a:fld id="{5310A65A-A1DB-5747-924A-5E8F01AC6226}" type="slidenum">
              <a:rPr lang="sv-SE" smtClean="0"/>
              <a:t>‹#›</a:t>
            </a:fld>
            <a:endParaRPr lang="sv-SE"/>
          </a:p>
        </p:txBody>
      </p:sp>
    </p:spTree>
    <p:extLst>
      <p:ext uri="{BB962C8B-B14F-4D97-AF65-F5344CB8AC3E}">
        <p14:creationId xmlns:p14="http://schemas.microsoft.com/office/powerpoint/2010/main" val="216983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3AACC50-724E-DF44-9995-759F5C16E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F833F87-E975-1D4E-B563-A8A878531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C2B3D7A-F1F5-0744-A11B-95176E8A4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0A9D-1AEC-6443-A0AF-DCA75559ED7D}" type="datetimeFigureOut">
              <a:rPr lang="sv-SE" smtClean="0"/>
              <a:t>2021-05-05</a:t>
            </a:fld>
            <a:endParaRPr lang="sv-SE"/>
          </a:p>
        </p:txBody>
      </p:sp>
      <p:sp>
        <p:nvSpPr>
          <p:cNvPr id="5" name="Platshållare för sidfot 4">
            <a:extLst>
              <a:ext uri="{FF2B5EF4-FFF2-40B4-BE49-F238E27FC236}">
                <a16:creationId xmlns:a16="http://schemas.microsoft.com/office/drawing/2014/main" id="{8708CA2B-516A-C54B-8454-3C4945C324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4B64C7C-D15C-EB41-92AF-766E6505A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0A65A-A1DB-5747-924A-5E8F01AC6226}" type="slidenum">
              <a:rPr lang="sv-SE" smtClean="0"/>
              <a:t>‹#›</a:t>
            </a:fld>
            <a:endParaRPr lang="sv-SE"/>
          </a:p>
        </p:txBody>
      </p:sp>
    </p:spTree>
    <p:extLst>
      <p:ext uri="{BB962C8B-B14F-4D97-AF65-F5344CB8AC3E}">
        <p14:creationId xmlns:p14="http://schemas.microsoft.com/office/powerpoint/2010/main" val="121859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png"/><Relationship Id="rId3" Type="http://schemas.openxmlformats.org/officeDocument/2006/relationships/image" Target="../media/image15.jp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43D7DE-9A41-6B4F-9EA4-96E5E9E82BB5}"/>
              </a:ext>
            </a:extLst>
          </p:cNvPr>
          <p:cNvSpPr>
            <a:spLocks noGrp="1"/>
          </p:cNvSpPr>
          <p:nvPr>
            <p:ph type="ctrTitle"/>
          </p:nvPr>
        </p:nvSpPr>
        <p:spPr>
          <a:xfrm>
            <a:off x="1593470" y="1661910"/>
            <a:ext cx="9144000" cy="2914746"/>
          </a:xfrm>
        </p:spPr>
        <p:txBody>
          <a:bodyPr anchor="t" anchorCtr="0">
            <a:noAutofit/>
          </a:bodyPr>
          <a:lstStyle/>
          <a:p>
            <a:r>
              <a:rPr lang="sv-SE" sz="4400" b="1" dirty="0">
                <a:solidFill>
                  <a:srgbClr val="007572"/>
                </a:solidFill>
                <a:latin typeface="Avenir Book" panose="02000503020000020003" pitchFamily="2" charset="0"/>
                <a:ea typeface="Roboto Condensed" charset="0"/>
                <a:cs typeface="Roboto Condensed" charset="0"/>
              </a:rPr>
              <a:t>A European Charter</a:t>
            </a:r>
            <a:br>
              <a:rPr lang="sv-SE" sz="4400" b="1" dirty="0">
                <a:solidFill>
                  <a:srgbClr val="007572"/>
                </a:solidFill>
                <a:latin typeface="Avenir Book" panose="02000503020000020003" pitchFamily="2" charset="0"/>
                <a:ea typeface="Roboto Condensed" charset="0"/>
                <a:cs typeface="Roboto Condensed" charset="0"/>
              </a:rPr>
            </a:br>
            <a:r>
              <a:rPr lang="sv-SE" sz="4400" b="1" dirty="0">
                <a:solidFill>
                  <a:srgbClr val="007572"/>
                </a:solidFill>
                <a:latin typeface="Avenir Book" panose="02000503020000020003" pitchFamily="2" charset="0"/>
                <a:ea typeface="Roboto Condensed" charset="0"/>
                <a:cs typeface="Roboto Condensed" charset="0"/>
              </a:rPr>
              <a:t>on Local Youth Work</a:t>
            </a:r>
            <a:br>
              <a:rPr lang="sv-SE" sz="4400" b="1" dirty="0">
                <a:solidFill>
                  <a:srgbClr val="007572"/>
                </a:solidFill>
                <a:latin typeface="Avenir Book" panose="02000503020000020003" pitchFamily="2" charset="0"/>
                <a:ea typeface="Roboto Condensed" charset="0"/>
                <a:cs typeface="Roboto Condensed" charset="0"/>
              </a:rPr>
            </a:br>
            <a:br>
              <a:rPr lang="sv-SE" sz="800" b="1" dirty="0">
                <a:solidFill>
                  <a:srgbClr val="007572"/>
                </a:solidFill>
                <a:latin typeface="Avenir Book" panose="02000503020000020003" pitchFamily="2" charset="0"/>
                <a:ea typeface="Roboto Condensed" charset="0"/>
                <a:cs typeface="Roboto Condensed" charset="0"/>
              </a:rPr>
            </a:br>
            <a:r>
              <a:rPr lang="sv-SE" sz="3200" b="1" dirty="0">
                <a:latin typeface="Avenir Book" panose="02000503020000020003" pitchFamily="2" charset="0"/>
                <a:ea typeface="Roboto Condensed" charset="0"/>
                <a:cs typeface="Roboto Condensed" charset="0"/>
              </a:rPr>
              <a:t>Hur blev den till?</a:t>
            </a:r>
            <a:br>
              <a:rPr lang="sv-SE" sz="3200" b="1" dirty="0">
                <a:latin typeface="Avenir Book" panose="02000503020000020003" pitchFamily="2" charset="0"/>
                <a:ea typeface="Roboto Condensed" charset="0"/>
                <a:cs typeface="Roboto Condensed" charset="0"/>
              </a:rPr>
            </a:br>
            <a:r>
              <a:rPr lang="sv-SE" sz="3200" b="1" dirty="0">
                <a:latin typeface="Avenir Book" panose="02000503020000020003" pitchFamily="2" charset="0"/>
                <a:ea typeface="Roboto Condensed" charset="0"/>
                <a:cs typeface="Roboto Condensed" charset="0"/>
              </a:rPr>
              <a:t>Vad innehåller den?</a:t>
            </a:r>
            <a:endParaRPr lang="sv-SE" sz="3200" dirty="0">
              <a:latin typeface="Avenir Book" panose="02000503020000020003" pitchFamily="2" charset="0"/>
            </a:endParaRPr>
          </a:p>
        </p:txBody>
      </p:sp>
      <p:pic>
        <p:nvPicPr>
          <p:cNvPr id="8" name="Bildobjekt 7">
            <a:extLst>
              <a:ext uri="{FF2B5EF4-FFF2-40B4-BE49-F238E27FC236}">
                <a16:creationId xmlns:a16="http://schemas.microsoft.com/office/drawing/2014/main" id="{B9EFEB65-C996-4E4F-AB4E-7DE3D4664D58}"/>
              </a:ext>
            </a:extLst>
          </p:cNvPr>
          <p:cNvPicPr>
            <a:picLocks noChangeAspect="1"/>
          </p:cNvPicPr>
          <p:nvPr/>
        </p:nvPicPr>
        <p:blipFill>
          <a:blip r:embed="rId3"/>
          <a:stretch>
            <a:fillRect/>
          </a:stretch>
        </p:blipFill>
        <p:spPr>
          <a:xfrm>
            <a:off x="1027005" y="637470"/>
            <a:ext cx="1663808" cy="1718487"/>
          </a:xfrm>
          <a:prstGeom prst="rect">
            <a:avLst/>
          </a:prstGeom>
        </p:spPr>
      </p:pic>
      <p:pic>
        <p:nvPicPr>
          <p:cNvPr id="12" name="Bildobjekt 11" descr="En bild som visar ritning&#10;&#10;Automatiskt genererad beskrivning">
            <a:extLst>
              <a:ext uri="{FF2B5EF4-FFF2-40B4-BE49-F238E27FC236}">
                <a16:creationId xmlns:a16="http://schemas.microsoft.com/office/drawing/2014/main" id="{3BFEDB89-020C-2F46-B166-BAD29B6365EB}"/>
              </a:ext>
            </a:extLst>
          </p:cNvPr>
          <p:cNvPicPr>
            <a:picLocks noChangeAspect="1"/>
          </p:cNvPicPr>
          <p:nvPr/>
        </p:nvPicPr>
        <p:blipFill>
          <a:blip r:embed="rId4"/>
          <a:stretch>
            <a:fillRect/>
          </a:stretch>
        </p:blipFill>
        <p:spPr>
          <a:xfrm>
            <a:off x="9553034" y="526498"/>
            <a:ext cx="1828967" cy="3159125"/>
          </a:xfrm>
          <a:prstGeom prst="rect">
            <a:avLst/>
          </a:prstGeom>
        </p:spPr>
      </p:pic>
      <p:pic>
        <p:nvPicPr>
          <p:cNvPr id="14" name="Bildobjekt 13" descr="En bild som visar ritning&#10;&#10;Automatiskt genererad beskrivning">
            <a:extLst>
              <a:ext uri="{FF2B5EF4-FFF2-40B4-BE49-F238E27FC236}">
                <a16:creationId xmlns:a16="http://schemas.microsoft.com/office/drawing/2014/main" id="{51E07947-FD99-F943-9257-7D134D79E273}"/>
              </a:ext>
            </a:extLst>
          </p:cNvPr>
          <p:cNvPicPr>
            <a:picLocks noChangeAspect="1"/>
          </p:cNvPicPr>
          <p:nvPr/>
        </p:nvPicPr>
        <p:blipFill>
          <a:blip r:embed="rId5"/>
          <a:stretch>
            <a:fillRect/>
          </a:stretch>
        </p:blipFill>
        <p:spPr>
          <a:xfrm>
            <a:off x="1077749" y="3246990"/>
            <a:ext cx="2305157" cy="1919177"/>
          </a:xfrm>
          <a:prstGeom prst="rect">
            <a:avLst/>
          </a:prstGeom>
        </p:spPr>
      </p:pic>
      <p:pic>
        <p:nvPicPr>
          <p:cNvPr id="16" name="Bildobjekt 15" descr="En bild som visar ritning&#10;&#10;Automatiskt genererad beskrivning">
            <a:extLst>
              <a:ext uri="{FF2B5EF4-FFF2-40B4-BE49-F238E27FC236}">
                <a16:creationId xmlns:a16="http://schemas.microsoft.com/office/drawing/2014/main" id="{CF0349F0-473B-1148-ACC1-EDC052CD5C33}"/>
              </a:ext>
            </a:extLst>
          </p:cNvPr>
          <p:cNvPicPr>
            <a:picLocks noChangeAspect="1"/>
          </p:cNvPicPr>
          <p:nvPr/>
        </p:nvPicPr>
        <p:blipFill>
          <a:blip r:embed="rId6"/>
          <a:stretch>
            <a:fillRect/>
          </a:stretch>
        </p:blipFill>
        <p:spPr>
          <a:xfrm>
            <a:off x="9006299" y="4051058"/>
            <a:ext cx="1800641" cy="1655762"/>
          </a:xfrm>
          <a:prstGeom prst="rect">
            <a:avLst/>
          </a:prstGeom>
        </p:spPr>
      </p:pic>
      <p:pic>
        <p:nvPicPr>
          <p:cNvPr id="18" name="Bildobjekt 17">
            <a:extLst>
              <a:ext uri="{FF2B5EF4-FFF2-40B4-BE49-F238E27FC236}">
                <a16:creationId xmlns:a16="http://schemas.microsoft.com/office/drawing/2014/main" id="{2DF93614-E731-D646-8771-11324377BF55}"/>
              </a:ext>
            </a:extLst>
          </p:cNvPr>
          <p:cNvPicPr>
            <a:picLocks noChangeAspect="1"/>
          </p:cNvPicPr>
          <p:nvPr/>
        </p:nvPicPr>
        <p:blipFill>
          <a:blip r:embed="rId7"/>
          <a:stretch>
            <a:fillRect/>
          </a:stretch>
        </p:blipFill>
        <p:spPr>
          <a:xfrm>
            <a:off x="4803395" y="4132372"/>
            <a:ext cx="2724150" cy="2108200"/>
          </a:xfrm>
          <a:prstGeom prst="rect">
            <a:avLst/>
          </a:prstGeom>
        </p:spPr>
      </p:pic>
      <p:pic>
        <p:nvPicPr>
          <p:cNvPr id="11" name="Bildobjekt 10">
            <a:extLst>
              <a:ext uri="{FF2B5EF4-FFF2-40B4-BE49-F238E27FC236}">
                <a16:creationId xmlns:a16="http://schemas.microsoft.com/office/drawing/2014/main" id="{F71D130B-E711-2F4B-93CD-44470F4BED11}"/>
              </a:ext>
            </a:extLst>
          </p:cNvPr>
          <p:cNvPicPr>
            <a:picLocks noChangeAspect="1"/>
          </p:cNvPicPr>
          <p:nvPr/>
        </p:nvPicPr>
        <p:blipFill rotWithShape="1">
          <a:blip r:embed="rId8"/>
          <a:srcRect t="29314" b="21326"/>
          <a:stretch/>
        </p:blipFill>
        <p:spPr>
          <a:xfrm>
            <a:off x="-8045" y="6765925"/>
            <a:ext cx="12192000" cy="92075"/>
          </a:xfrm>
          <a:prstGeom prst="rect">
            <a:avLst/>
          </a:prstGeom>
        </p:spPr>
      </p:pic>
      <p:pic>
        <p:nvPicPr>
          <p:cNvPr id="13" name="Bildobjekt 12">
            <a:extLst>
              <a:ext uri="{FF2B5EF4-FFF2-40B4-BE49-F238E27FC236}">
                <a16:creationId xmlns:a16="http://schemas.microsoft.com/office/drawing/2014/main" id="{8CD5F11A-278F-F94B-8BBC-A067C4BC8A34}"/>
              </a:ext>
            </a:extLst>
          </p:cNvPr>
          <p:cNvPicPr>
            <a:picLocks noChangeAspect="1"/>
          </p:cNvPicPr>
          <p:nvPr/>
        </p:nvPicPr>
        <p:blipFill rotWithShape="1">
          <a:blip r:embed="rId8"/>
          <a:srcRect t="29314" b="21326"/>
          <a:stretch/>
        </p:blipFill>
        <p:spPr>
          <a:xfrm>
            <a:off x="-8045" y="0"/>
            <a:ext cx="12192000" cy="92075"/>
          </a:xfrm>
          <a:prstGeom prst="rect">
            <a:avLst/>
          </a:prstGeom>
        </p:spPr>
      </p:pic>
    </p:spTree>
    <p:extLst>
      <p:ext uri="{BB962C8B-B14F-4D97-AF65-F5344CB8AC3E}">
        <p14:creationId xmlns:p14="http://schemas.microsoft.com/office/powerpoint/2010/main" val="304288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8136904" cy="4688976"/>
          </a:xfrm>
          <a:prstGeom prst="rect">
            <a:avLst/>
          </a:prstGeom>
        </p:spPr>
        <p:txBody>
          <a:bodyPr wrap="square">
            <a:spAutoFit/>
          </a:bodyPr>
          <a:lstStyle/>
          <a:p>
            <a:pPr>
              <a:lnSpc>
                <a:spcPct val="150000"/>
              </a:lnSpc>
              <a:spcBef>
                <a:spcPts val="1000"/>
              </a:spcBef>
              <a:buClr>
                <a:srgbClr val="000000"/>
              </a:buClr>
              <a:buSzPct val="100000"/>
              <a:defRPr/>
            </a:pPr>
            <a:r>
              <a:rPr lang="sv-SE" sz="2800" dirty="0">
                <a:latin typeface="Avenir Book" panose="02000503020000020003" pitchFamily="2" charset="0"/>
                <a:ea typeface="Roboto Condensed Light" panose="02000000000000000000" pitchFamily="2" charset="0"/>
              </a:rPr>
              <a:t>Den första och mest centrala sektionen tar upp verksamhetens </a:t>
            </a:r>
            <a:r>
              <a:rPr lang="sv-SE" sz="2800" b="1" dirty="0">
                <a:latin typeface="Avenir Book" panose="02000503020000020003" pitchFamily="2" charset="0"/>
                <a:ea typeface="Roboto Condensed Light" panose="02000000000000000000" pitchFamily="2" charset="0"/>
              </a:rPr>
              <a:t>Grundläggande Principer </a:t>
            </a:r>
            <a:r>
              <a:rPr lang="sv-SE" sz="2800" dirty="0">
                <a:latin typeface="Avenir Book" panose="02000503020000020003" pitchFamily="2" charset="0"/>
                <a:ea typeface="Roboto Condensed Light" panose="02000000000000000000" pitchFamily="2" charset="0"/>
              </a:rPr>
              <a:t>– det som gör verksamheten till det den är.</a:t>
            </a:r>
          </a:p>
          <a:p>
            <a:pPr>
              <a:lnSpc>
                <a:spcPct val="150000"/>
              </a:lnSpc>
              <a:spcBef>
                <a:spcPts val="1000"/>
              </a:spcBef>
              <a:buClr>
                <a:srgbClr val="000000"/>
              </a:buClr>
              <a:buSzPct val="100000"/>
              <a:defRPr/>
            </a:pPr>
            <a:r>
              <a:rPr lang="sv-SE" sz="2800" dirty="0">
                <a:latin typeface="Avenir Book" panose="02000503020000020003" pitchFamily="2" charset="0"/>
                <a:ea typeface="Roboto Condensed Light" panose="02000000000000000000" pitchFamily="2" charset="0"/>
              </a:rPr>
              <a:t>Precis som demokrati bygger på och definieras av principerna om allas lika värde, yttrandefrihet och en person, en röst, så bygger den öppna fritids- och ungdomsverksamheten på vissa principer.</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A8DB2516-2D45-894D-88AA-459E58A211E2}"/>
              </a:ext>
            </a:extLst>
          </p:cNvPr>
          <p:cNvPicPr>
            <a:picLocks noChangeAspect="1"/>
          </p:cNvPicPr>
          <p:nvPr/>
        </p:nvPicPr>
        <p:blipFill>
          <a:blip r:embed="rId4"/>
          <a:stretch>
            <a:fillRect/>
          </a:stretch>
        </p:blipFill>
        <p:spPr>
          <a:xfrm>
            <a:off x="9441840" y="1575116"/>
            <a:ext cx="2235200" cy="3860800"/>
          </a:xfrm>
          <a:prstGeom prst="rect">
            <a:avLst/>
          </a:prstGeom>
        </p:spPr>
      </p:pic>
    </p:spTree>
    <p:extLst>
      <p:ext uri="{BB962C8B-B14F-4D97-AF65-F5344CB8AC3E}">
        <p14:creationId xmlns:p14="http://schemas.microsoft.com/office/powerpoint/2010/main" val="367030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120680"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De grundläggande principerna är att verksamheten ska:</a:t>
            </a:r>
            <a:endParaRPr lang="sv-SE" sz="2800" dirty="0">
              <a:solidFill>
                <a:prstClr val="black"/>
              </a:solidFill>
              <a:latin typeface="Avenir Book" panose="02000503020000020003" pitchFamily="2" charset="0"/>
              <a:ea typeface="Roboto Condensed Light" panose="02000000000000000000" pitchFamily="2" charset="0"/>
            </a:endParaRP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A8DB2516-2D45-894D-88AA-459E58A211E2}"/>
              </a:ext>
            </a:extLst>
          </p:cNvPr>
          <p:cNvPicPr>
            <a:picLocks noChangeAspect="1"/>
          </p:cNvPicPr>
          <p:nvPr/>
        </p:nvPicPr>
        <p:blipFill>
          <a:blip r:embed="rId4"/>
          <a:stretch>
            <a:fillRect/>
          </a:stretch>
        </p:blipFill>
        <p:spPr>
          <a:xfrm>
            <a:off x="9441840" y="1575116"/>
            <a:ext cx="2235200" cy="3860800"/>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767408" y="2284027"/>
            <a:ext cx="6552728" cy="2441117"/>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bygga på frivilligt deltagande – på att unga människor är aktiva i den öppna ungdomsverksamheten utifrån egen vilja och motivation;</a:t>
            </a:r>
          </a:p>
        </p:txBody>
      </p:sp>
    </p:spTree>
    <p:extLst>
      <p:ext uri="{BB962C8B-B14F-4D97-AF65-F5344CB8AC3E}">
        <p14:creationId xmlns:p14="http://schemas.microsoft.com/office/powerpoint/2010/main" val="233489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120680"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De grundläggande principerna är att verksamheten ska:</a:t>
            </a:r>
            <a:endParaRPr lang="sv-SE" sz="2800" dirty="0">
              <a:solidFill>
                <a:prstClr val="black"/>
              </a:solidFill>
              <a:latin typeface="Avenir Book" panose="02000503020000020003" pitchFamily="2" charset="0"/>
              <a:ea typeface="Roboto Condensed Light" panose="02000000000000000000" pitchFamily="2" charset="0"/>
            </a:endParaRP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A8DB2516-2D45-894D-88AA-459E58A211E2}"/>
              </a:ext>
            </a:extLst>
          </p:cNvPr>
          <p:cNvPicPr>
            <a:picLocks noChangeAspect="1"/>
          </p:cNvPicPr>
          <p:nvPr/>
        </p:nvPicPr>
        <p:blipFill>
          <a:blip r:embed="rId4"/>
          <a:stretch>
            <a:fillRect/>
          </a:stretch>
        </p:blipFill>
        <p:spPr>
          <a:xfrm>
            <a:off x="9441840" y="1575116"/>
            <a:ext cx="2235200" cy="3860800"/>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767408" y="2284027"/>
            <a:ext cx="6552728" cy="2441117"/>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a:solidFill>
                  <a:prstClr val="black"/>
                </a:solidFill>
                <a:latin typeface="Avenir Book" panose="02000503020000020003" pitchFamily="2" charset="0"/>
                <a:ea typeface="Roboto Condensed Light" charset="0"/>
                <a:cs typeface="Roboto Condensed Light" charset="0"/>
              </a:rPr>
              <a:t>bygga på och svara mot ungas själv-upplevda behov, intressen, idéer och erfarenheter, och på så sätt ge mervärde och/eller glädje i livet;</a:t>
            </a:r>
            <a:endParaRPr lang="sv-SE" sz="2600" dirty="0">
              <a:solidFill>
                <a:prstClr val="black"/>
              </a:solidFill>
              <a:latin typeface="Avenir Book" panose="02000503020000020003" pitchFamily="2" charset="0"/>
              <a:ea typeface="Roboto Condensed Light" charset="0"/>
              <a:cs typeface="Roboto Condensed Light" charset="0"/>
            </a:endParaRPr>
          </a:p>
        </p:txBody>
      </p:sp>
    </p:spTree>
    <p:extLst>
      <p:ext uri="{BB962C8B-B14F-4D97-AF65-F5344CB8AC3E}">
        <p14:creationId xmlns:p14="http://schemas.microsoft.com/office/powerpoint/2010/main" val="423018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120680"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De grundläggande principerna är att verksamheten ska:</a:t>
            </a:r>
            <a:endParaRPr lang="sv-SE" sz="2800" dirty="0">
              <a:solidFill>
                <a:prstClr val="black"/>
              </a:solidFill>
              <a:latin typeface="Avenir Book" panose="02000503020000020003" pitchFamily="2" charset="0"/>
              <a:ea typeface="Roboto Condensed Light" panose="02000000000000000000" pitchFamily="2" charset="0"/>
            </a:endParaRP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A8DB2516-2D45-894D-88AA-459E58A211E2}"/>
              </a:ext>
            </a:extLst>
          </p:cNvPr>
          <p:cNvPicPr>
            <a:picLocks noChangeAspect="1"/>
          </p:cNvPicPr>
          <p:nvPr/>
        </p:nvPicPr>
        <p:blipFill>
          <a:blip r:embed="rId4"/>
          <a:stretch>
            <a:fillRect/>
          </a:stretch>
        </p:blipFill>
        <p:spPr>
          <a:xfrm>
            <a:off x="9441840" y="1575116"/>
            <a:ext cx="2235200" cy="3860800"/>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767408" y="2284027"/>
            <a:ext cx="6552728" cy="2441117"/>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skapas, organiseras, planeras, förberedas, utföras och utvärderas tillsammans med eller av unga;</a:t>
            </a:r>
          </a:p>
          <a:p>
            <a:pPr defTabSz="449263" eaLnBrk="0" fontAlgn="base" hangingPunct="0">
              <a:lnSpc>
                <a:spcPct val="150000"/>
              </a:lnSpc>
              <a:spcBef>
                <a:spcPct val="0"/>
              </a:spcBef>
              <a:spcAft>
                <a:spcPct val="0"/>
              </a:spcAft>
            </a:pPr>
            <a:endParaRPr lang="sv-SE" sz="2600" dirty="0">
              <a:solidFill>
                <a:prstClr val="black"/>
              </a:solidFill>
              <a:latin typeface="Avenir Book" panose="02000503020000020003" pitchFamily="2" charset="0"/>
              <a:ea typeface="Roboto Condensed Light" charset="0"/>
              <a:cs typeface="Roboto Condensed Light" charset="0"/>
            </a:endParaRPr>
          </a:p>
        </p:txBody>
      </p:sp>
    </p:spTree>
    <p:extLst>
      <p:ext uri="{BB962C8B-B14F-4D97-AF65-F5344CB8AC3E}">
        <p14:creationId xmlns:p14="http://schemas.microsoft.com/office/powerpoint/2010/main" val="31442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120680"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De grundläggande principerna är att verksamheten ska:</a:t>
            </a:r>
            <a:endParaRPr lang="sv-SE" sz="2800" dirty="0">
              <a:solidFill>
                <a:prstClr val="black"/>
              </a:solidFill>
              <a:latin typeface="Avenir Book" panose="02000503020000020003" pitchFamily="2" charset="0"/>
              <a:ea typeface="Roboto Condensed Light" panose="02000000000000000000" pitchFamily="2" charset="0"/>
            </a:endParaRP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A8DB2516-2D45-894D-88AA-459E58A211E2}"/>
              </a:ext>
            </a:extLst>
          </p:cNvPr>
          <p:cNvPicPr>
            <a:picLocks noChangeAspect="1"/>
          </p:cNvPicPr>
          <p:nvPr/>
        </p:nvPicPr>
        <p:blipFill>
          <a:blip r:embed="rId4"/>
          <a:stretch>
            <a:fillRect/>
          </a:stretch>
        </p:blipFill>
        <p:spPr>
          <a:xfrm>
            <a:off x="9441840" y="1575116"/>
            <a:ext cx="2235200" cy="3860800"/>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767408" y="2284027"/>
            <a:ext cx="6552728" cy="1840953"/>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bidra till ungas personliga och sociala utveckling genom icke-formellt och informellt lärande;</a:t>
            </a:r>
          </a:p>
        </p:txBody>
      </p:sp>
    </p:spTree>
    <p:extLst>
      <p:ext uri="{BB962C8B-B14F-4D97-AF65-F5344CB8AC3E}">
        <p14:creationId xmlns:p14="http://schemas.microsoft.com/office/powerpoint/2010/main" val="418778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120680"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De grundläggande principerna är att verksamheten ska:</a:t>
            </a:r>
            <a:endParaRPr lang="sv-SE" sz="2800" dirty="0">
              <a:solidFill>
                <a:prstClr val="black"/>
              </a:solidFill>
              <a:latin typeface="Avenir Book" panose="02000503020000020003" pitchFamily="2" charset="0"/>
              <a:ea typeface="Roboto Condensed Light" panose="02000000000000000000" pitchFamily="2" charset="0"/>
            </a:endParaRP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A8DB2516-2D45-894D-88AA-459E58A211E2}"/>
              </a:ext>
            </a:extLst>
          </p:cNvPr>
          <p:cNvPicPr>
            <a:picLocks noChangeAspect="1"/>
          </p:cNvPicPr>
          <p:nvPr/>
        </p:nvPicPr>
        <p:blipFill>
          <a:blip r:embed="rId4"/>
          <a:stretch>
            <a:fillRect/>
          </a:stretch>
        </p:blipFill>
        <p:spPr>
          <a:xfrm>
            <a:off x="9441840" y="1575116"/>
            <a:ext cx="2235200" cy="3860800"/>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767408" y="2284027"/>
            <a:ext cx="6552728" cy="1840953"/>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sträva efter att stärka ungas människors självbestämmande, autonomi och tillgång till sina rättigheter;</a:t>
            </a:r>
          </a:p>
        </p:txBody>
      </p:sp>
    </p:spTree>
    <p:extLst>
      <p:ext uri="{BB962C8B-B14F-4D97-AF65-F5344CB8AC3E}">
        <p14:creationId xmlns:p14="http://schemas.microsoft.com/office/powerpoint/2010/main" val="367116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120680"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De grundläggande principerna är att verksamheten ska:</a:t>
            </a:r>
            <a:endParaRPr lang="sv-SE" sz="2800" dirty="0">
              <a:solidFill>
                <a:prstClr val="black"/>
              </a:solidFill>
              <a:latin typeface="Avenir Book" panose="02000503020000020003" pitchFamily="2" charset="0"/>
              <a:ea typeface="Roboto Condensed Light" panose="02000000000000000000" pitchFamily="2" charset="0"/>
            </a:endParaRP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A8DB2516-2D45-894D-88AA-459E58A211E2}"/>
              </a:ext>
            </a:extLst>
          </p:cNvPr>
          <p:cNvPicPr>
            <a:picLocks noChangeAspect="1"/>
          </p:cNvPicPr>
          <p:nvPr/>
        </p:nvPicPr>
        <p:blipFill>
          <a:blip r:embed="rId4"/>
          <a:stretch>
            <a:fillRect/>
          </a:stretch>
        </p:blipFill>
        <p:spPr>
          <a:xfrm>
            <a:off x="9441840" y="1575116"/>
            <a:ext cx="2235200" cy="3860800"/>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767408" y="2284027"/>
            <a:ext cx="6552728" cy="2441117"/>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ha ett helhetsperspektiv på unga och möta dem där de är, som kapabla individer och primära resurser i sina egna liv och för samhället som helhet;</a:t>
            </a:r>
          </a:p>
        </p:txBody>
      </p:sp>
    </p:spTree>
    <p:extLst>
      <p:ext uri="{BB962C8B-B14F-4D97-AF65-F5344CB8AC3E}">
        <p14:creationId xmlns:p14="http://schemas.microsoft.com/office/powerpoint/2010/main" val="142296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120680"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De grundläggande principerna är att verksamheten ska:</a:t>
            </a:r>
            <a:endParaRPr lang="sv-SE" sz="2800" dirty="0">
              <a:solidFill>
                <a:prstClr val="black"/>
              </a:solidFill>
              <a:latin typeface="Avenir Book" panose="02000503020000020003" pitchFamily="2" charset="0"/>
              <a:ea typeface="Roboto Condensed Light" panose="02000000000000000000" pitchFamily="2" charset="0"/>
            </a:endParaRP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A8DB2516-2D45-894D-88AA-459E58A211E2}"/>
              </a:ext>
            </a:extLst>
          </p:cNvPr>
          <p:cNvPicPr>
            <a:picLocks noChangeAspect="1"/>
          </p:cNvPicPr>
          <p:nvPr/>
        </p:nvPicPr>
        <p:blipFill>
          <a:blip r:embed="rId4"/>
          <a:stretch>
            <a:fillRect/>
          </a:stretch>
        </p:blipFill>
        <p:spPr>
          <a:xfrm>
            <a:off x="9441840" y="1575116"/>
            <a:ext cx="2235200" cy="3860800"/>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767408" y="2284027"/>
            <a:ext cx="6552728" cy="2441117"/>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främja kritiskt tänkande och kreativitet såväl som mänskliga rättigheter, demokratiska värden och aktivt medborgarskap;</a:t>
            </a:r>
          </a:p>
        </p:txBody>
      </p:sp>
    </p:spTree>
    <p:extLst>
      <p:ext uri="{BB962C8B-B14F-4D97-AF65-F5344CB8AC3E}">
        <p14:creationId xmlns:p14="http://schemas.microsoft.com/office/powerpoint/2010/main" val="233527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120680"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De grundläggande principerna är att verksamheten ska:</a:t>
            </a:r>
            <a:endParaRPr lang="sv-SE" sz="2800" dirty="0">
              <a:solidFill>
                <a:prstClr val="black"/>
              </a:solidFill>
              <a:latin typeface="Avenir Book" panose="02000503020000020003" pitchFamily="2" charset="0"/>
              <a:ea typeface="Roboto Condensed Light" panose="02000000000000000000" pitchFamily="2" charset="0"/>
            </a:endParaRP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A8DB2516-2D45-894D-88AA-459E58A211E2}"/>
              </a:ext>
            </a:extLst>
          </p:cNvPr>
          <p:cNvPicPr>
            <a:picLocks noChangeAspect="1"/>
          </p:cNvPicPr>
          <p:nvPr/>
        </p:nvPicPr>
        <p:blipFill>
          <a:blip r:embed="rId4"/>
          <a:stretch>
            <a:fillRect/>
          </a:stretch>
        </p:blipFill>
        <p:spPr>
          <a:xfrm>
            <a:off x="9441840" y="1575116"/>
            <a:ext cx="2235200" cy="3860800"/>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767408" y="2284027"/>
            <a:ext cx="6552728" cy="1240789"/>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vara aktivt inkluderande och erbjuda lika möjligheter till alla unga.</a:t>
            </a:r>
          </a:p>
        </p:txBody>
      </p:sp>
    </p:spTree>
    <p:extLst>
      <p:ext uri="{BB962C8B-B14F-4D97-AF65-F5344CB8AC3E}">
        <p14:creationId xmlns:p14="http://schemas.microsoft.com/office/powerpoint/2010/main" val="154123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840760" cy="5981637"/>
          </a:xfrm>
          <a:prstGeom prst="rect">
            <a:avLst/>
          </a:prstGeom>
        </p:spPr>
        <p:txBody>
          <a:bodyPr wrap="square">
            <a:spAutoFit/>
          </a:bodyPr>
          <a:lstStyle/>
          <a:p>
            <a:pPr>
              <a:lnSpc>
                <a:spcPct val="150000"/>
              </a:lnSpc>
              <a:spcBef>
                <a:spcPts val="1000"/>
              </a:spcBef>
              <a:buClr>
                <a:srgbClr val="000000"/>
              </a:buClr>
              <a:buSzPct val="100000"/>
              <a:defRPr/>
            </a:pPr>
            <a:r>
              <a:rPr lang="sv-SE" sz="2800" dirty="0">
                <a:latin typeface="Avenir Book" panose="02000503020000020003" pitchFamily="2" charset="0"/>
                <a:ea typeface="Roboto Condensed Light" panose="02000000000000000000" pitchFamily="2" charset="0"/>
              </a:rPr>
              <a:t>Nästa sektion tar upp </a:t>
            </a:r>
            <a:r>
              <a:rPr lang="sv-SE" sz="2800" b="1" dirty="0">
                <a:latin typeface="Avenir Book" panose="02000503020000020003" pitchFamily="2" charset="0"/>
                <a:ea typeface="Roboto Condensed Light" panose="02000000000000000000" pitchFamily="2" charset="0"/>
              </a:rPr>
              <a:t>Policy</a:t>
            </a:r>
            <a:r>
              <a:rPr lang="sv-SE" sz="2800" dirty="0">
                <a:latin typeface="Avenir Book" panose="02000503020000020003" pitchFamily="2" charset="0"/>
                <a:ea typeface="Roboto Condensed Light" panose="02000000000000000000" pitchFamily="2" charset="0"/>
              </a:rPr>
              <a:t> – vad som krävs av mål och styrdokument för att dessa skall svara mot de grundläggande principerna och lägga grunden för en verksamhet som svarar mot både ungas och samhällets behov. Dessa punkter handlar därför både om policyn i sig, men också om hur den bör tas fram.</a:t>
            </a:r>
          </a:p>
          <a:p>
            <a:pPr>
              <a:lnSpc>
                <a:spcPct val="150000"/>
              </a:lnSpc>
              <a:spcBef>
                <a:spcPts val="1000"/>
              </a:spcBef>
              <a:buClr>
                <a:srgbClr val="000000"/>
              </a:buClr>
              <a:buSzPct val="100000"/>
              <a:defRPr/>
            </a:pPr>
            <a:endParaRPr lang="sv-SE" sz="2800" dirty="0">
              <a:latin typeface="Avenir Book" panose="02000503020000020003" pitchFamily="2" charset="0"/>
              <a:ea typeface="Roboto Condensed Light" panose="02000000000000000000" pitchFamily="2" charset="0"/>
            </a:endParaRP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7" name="Bildobjekt 6">
            <a:extLst>
              <a:ext uri="{FF2B5EF4-FFF2-40B4-BE49-F238E27FC236}">
                <a16:creationId xmlns:a16="http://schemas.microsoft.com/office/drawing/2014/main" id="{5E335AFC-6414-1E4E-BD01-D10F8E9649C4}"/>
              </a:ext>
            </a:extLst>
          </p:cNvPr>
          <p:cNvPicPr>
            <a:picLocks noChangeAspect="1"/>
          </p:cNvPicPr>
          <p:nvPr/>
        </p:nvPicPr>
        <p:blipFill>
          <a:blip r:embed="rId4"/>
          <a:stretch>
            <a:fillRect/>
          </a:stretch>
        </p:blipFill>
        <p:spPr>
          <a:xfrm>
            <a:off x="8797200" y="2176569"/>
            <a:ext cx="3236703" cy="2504861"/>
          </a:xfrm>
          <a:prstGeom prst="rect">
            <a:avLst/>
          </a:prstGeom>
        </p:spPr>
      </p:pic>
    </p:spTree>
    <p:extLst>
      <p:ext uri="{BB962C8B-B14F-4D97-AF65-F5344CB8AC3E}">
        <p14:creationId xmlns:p14="http://schemas.microsoft.com/office/powerpoint/2010/main" val="365035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9828F764-BE02-EB4B-8B00-EE6BCEE682C2}"/>
              </a:ext>
            </a:extLst>
          </p:cNvPr>
          <p:cNvSpPr>
            <a:spLocks noGrp="1"/>
          </p:cNvSpPr>
          <p:nvPr>
            <p:ph idx="1"/>
          </p:nvPr>
        </p:nvSpPr>
        <p:spPr>
          <a:xfrm>
            <a:off x="767409" y="1179315"/>
            <a:ext cx="7056784" cy="4499370"/>
          </a:xfrm>
        </p:spPr>
        <p:txBody>
          <a:bodyPr>
            <a:normAutofit fontScale="92500" lnSpcReduction="10000"/>
          </a:bodyPr>
          <a:lstStyle/>
          <a:p>
            <a:pPr marL="0" indent="0">
              <a:lnSpc>
                <a:spcPct val="150000"/>
              </a:lnSpc>
              <a:buNone/>
            </a:pPr>
            <a:r>
              <a:rPr lang="sv-SE" altLang="sv-SE" dirty="0">
                <a:solidFill>
                  <a:srgbClr val="000000"/>
                </a:solidFill>
                <a:latin typeface="Avenir Book" panose="02000503020000020003" pitchFamily="2" charset="0"/>
              </a:rPr>
              <a:t>2016 startade </a:t>
            </a:r>
            <a:r>
              <a:rPr lang="sv-SE" altLang="sv-SE" b="1" dirty="0">
                <a:solidFill>
                  <a:srgbClr val="000000"/>
                </a:solidFill>
                <a:latin typeface="Avenir Book" panose="02000503020000020003" pitchFamily="2" charset="0"/>
              </a:rPr>
              <a:t>Europe Goes Local</a:t>
            </a:r>
          </a:p>
          <a:p>
            <a:pPr marL="0" indent="0">
              <a:lnSpc>
                <a:spcPct val="150000"/>
              </a:lnSpc>
              <a:buNone/>
            </a:pPr>
            <a:r>
              <a:rPr lang="sv-SE" altLang="sv-SE" dirty="0">
                <a:solidFill>
                  <a:srgbClr val="000000"/>
                </a:solidFill>
                <a:latin typeface="Avenir Book" panose="02000503020000020003" pitchFamily="2" charset="0"/>
              </a:rPr>
              <a:t>– ett projekt där 27 länders Erasmus+ kontor samverkar för att bättre kunna stödja lokalt ungdomsarbete.</a:t>
            </a:r>
            <a:endParaRPr lang="sv-SE" altLang="sv-SE" sz="800" dirty="0">
              <a:solidFill>
                <a:srgbClr val="000000"/>
              </a:solidFill>
              <a:latin typeface="Avenir Book" panose="02000503020000020003" pitchFamily="2" charset="0"/>
            </a:endParaRPr>
          </a:p>
          <a:p>
            <a:pPr marL="0" indent="0">
              <a:lnSpc>
                <a:spcPct val="150000"/>
              </a:lnSpc>
              <a:buNone/>
            </a:pPr>
            <a:r>
              <a:rPr lang="sv-SE" altLang="sv-SE" dirty="0">
                <a:solidFill>
                  <a:srgbClr val="000000"/>
                </a:solidFill>
                <a:latin typeface="Avenir Book" panose="02000503020000020003" pitchFamily="2" charset="0"/>
              </a:rPr>
              <a:t>I varje land finns också en nationell arbets-grupp med uppgift att stödja arbetet med chartern.</a:t>
            </a:r>
          </a:p>
          <a:p>
            <a:pPr algn="ctr">
              <a:lnSpc>
                <a:spcPct val="150000"/>
              </a:lnSpc>
            </a:pPr>
            <a:endParaRPr lang="sv-SE" dirty="0">
              <a:latin typeface="Avenir Book" panose="02000503020000020003" pitchFamily="2" charset="0"/>
            </a:endParaRPr>
          </a:p>
        </p:txBody>
      </p:sp>
      <p:pic>
        <p:nvPicPr>
          <p:cNvPr id="9" name="Picture 2" descr="urope Goes Local">
            <a:extLst>
              <a:ext uri="{FF2B5EF4-FFF2-40B4-BE49-F238E27FC236}">
                <a16:creationId xmlns:a16="http://schemas.microsoft.com/office/drawing/2014/main" id="{D7B95DCE-0E02-C644-A2FC-0F62308EA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08" y="1740942"/>
            <a:ext cx="3867831" cy="1400849"/>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33CEF330-A991-7B4F-9950-92BD23A394E8}"/>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1" name="Bildobjekt 10">
            <a:extLst>
              <a:ext uri="{FF2B5EF4-FFF2-40B4-BE49-F238E27FC236}">
                <a16:creationId xmlns:a16="http://schemas.microsoft.com/office/drawing/2014/main" id="{E6E5DE8E-58D7-2F4E-B5BB-CFD4B021CEB7}"/>
              </a:ext>
            </a:extLst>
          </p:cNvPr>
          <p:cNvPicPr>
            <a:picLocks noChangeAspect="1"/>
          </p:cNvPicPr>
          <p:nvPr/>
        </p:nvPicPr>
        <p:blipFill rotWithShape="1">
          <a:blip r:embed="rId3"/>
          <a:srcRect t="29314" b="21326"/>
          <a:stretch/>
        </p:blipFill>
        <p:spPr>
          <a:xfrm>
            <a:off x="-8045" y="0"/>
            <a:ext cx="12192000" cy="92075"/>
          </a:xfrm>
          <a:prstGeom prst="rect">
            <a:avLst/>
          </a:prstGeom>
        </p:spPr>
      </p:pic>
    </p:spTree>
    <p:extLst>
      <p:ext uri="{BB962C8B-B14F-4D97-AF65-F5344CB8AC3E}">
        <p14:creationId xmlns:p14="http://schemas.microsoft.com/office/powerpoint/2010/main" val="320960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552728"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 behöver vägledas av en policy som:</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2103139"/>
            <a:ext cx="6552728" cy="3641446"/>
          </a:xfrm>
          <a:prstGeom prst="rect">
            <a:avLst/>
          </a:prstGeom>
        </p:spPr>
        <p:txBody>
          <a:bodyPr wrap="square">
            <a:spAutoFit/>
          </a:bodyPr>
          <a:lstStyle/>
          <a:p>
            <a:pPr defTabSz="449263" eaLnBrk="0" fontAlgn="base" hangingPunct="0">
              <a:lnSpc>
                <a:spcPct val="150000"/>
              </a:lnSpc>
              <a:spcBef>
                <a:spcPct val="0"/>
              </a:spcBef>
              <a:spcAft>
                <a:spcPct val="0"/>
              </a:spcAft>
            </a:pPr>
            <a:r>
              <a:rPr lang="sv-SE" sz="2600" dirty="0">
                <a:solidFill>
                  <a:prstClr val="black"/>
                </a:solidFill>
                <a:latin typeface="Avenir Book" panose="02000503020000020003" pitchFamily="2" charset="0"/>
                <a:ea typeface="Roboto Condensed Light" charset="0"/>
                <a:cs typeface="Roboto Condensed Light" charset="0"/>
              </a:rPr>
              <a:t>är utvecklad:</a:t>
            </a:r>
          </a:p>
          <a:p>
            <a:pPr marL="914400" lvl="1" indent="-457200" defTabSz="449263" eaLnBrk="0" fontAlgn="base" hangingPunct="0">
              <a:lnSpc>
                <a:spcPct val="150000"/>
              </a:lnSpc>
              <a:spcBef>
                <a:spcPct val="0"/>
              </a:spcBef>
              <a:spcAft>
                <a:spcPct val="0"/>
              </a:spcAft>
              <a:buFont typeface="Wingdings" pitchFamily="2" charset="2"/>
              <a:buChar char="ü"/>
            </a:pPr>
            <a:r>
              <a:rPr lang="sv-SE" sz="2600" dirty="0">
                <a:solidFill>
                  <a:prstClr val="black"/>
                </a:solidFill>
                <a:latin typeface="Avenir Book" panose="02000503020000020003" pitchFamily="2" charset="0"/>
                <a:ea typeface="Roboto Condensed Light" panose="02000000000000000000" pitchFamily="2" charset="0"/>
              </a:rPr>
              <a:t>inom ramen för och i överensstämmelse med ovan-stående grundläggande principer;</a:t>
            </a:r>
          </a:p>
          <a:p>
            <a:pPr defTabSz="449263" eaLnBrk="0" fontAlgn="base" hangingPunct="0">
              <a:lnSpc>
                <a:spcPct val="150000"/>
              </a:lnSpc>
              <a:spcBef>
                <a:spcPct val="0"/>
              </a:spcBef>
              <a:spcAft>
                <a:spcPct val="0"/>
              </a:spcAft>
            </a:pPr>
            <a:endParaRPr lang="sv-SE" sz="2600" dirty="0">
              <a:solidFill>
                <a:prstClr val="black"/>
              </a:solidFill>
              <a:latin typeface="Avenir Book" panose="02000503020000020003" pitchFamily="2" charset="0"/>
              <a:ea typeface="Roboto Condensed Light" charset="0"/>
              <a:cs typeface="Roboto Condensed Light" charset="0"/>
            </a:endParaRPr>
          </a:p>
          <a:p>
            <a:pPr marL="457200" indent="-457200" defTabSz="449263" eaLnBrk="0" fontAlgn="base" hangingPunct="0">
              <a:lnSpc>
                <a:spcPct val="150000"/>
              </a:lnSpc>
              <a:spcBef>
                <a:spcPct val="0"/>
              </a:spcBef>
              <a:spcAft>
                <a:spcPct val="0"/>
              </a:spcAft>
              <a:buFont typeface="Arial" panose="020B0604020202020204" pitchFamily="34" charset="0"/>
              <a:buChar char="•"/>
            </a:pPr>
            <a:endParaRPr lang="sv-SE" sz="2600" dirty="0">
              <a:solidFill>
                <a:prstClr val="black"/>
              </a:solidFill>
              <a:latin typeface="Avenir Book" panose="02000503020000020003" pitchFamily="2" charset="0"/>
              <a:ea typeface="Roboto Condensed Light" charset="0"/>
              <a:cs typeface="Roboto Condensed Light" charset="0"/>
            </a:endParaRPr>
          </a:p>
        </p:txBody>
      </p:sp>
      <p:pic>
        <p:nvPicPr>
          <p:cNvPr id="11" name="Bildobjekt 10">
            <a:extLst>
              <a:ext uri="{FF2B5EF4-FFF2-40B4-BE49-F238E27FC236}">
                <a16:creationId xmlns:a16="http://schemas.microsoft.com/office/drawing/2014/main" id="{14A2F64C-1111-0949-8167-ADF5F6B00A67}"/>
              </a:ext>
            </a:extLst>
          </p:cNvPr>
          <p:cNvPicPr>
            <a:picLocks noChangeAspect="1"/>
          </p:cNvPicPr>
          <p:nvPr/>
        </p:nvPicPr>
        <p:blipFill>
          <a:blip r:embed="rId4"/>
          <a:stretch>
            <a:fillRect/>
          </a:stretch>
        </p:blipFill>
        <p:spPr>
          <a:xfrm>
            <a:off x="8797200" y="2176569"/>
            <a:ext cx="3236703" cy="2504861"/>
          </a:xfrm>
          <a:prstGeom prst="rect">
            <a:avLst/>
          </a:prstGeom>
        </p:spPr>
      </p:pic>
    </p:spTree>
    <p:extLst>
      <p:ext uri="{BB962C8B-B14F-4D97-AF65-F5344CB8AC3E}">
        <p14:creationId xmlns:p14="http://schemas.microsoft.com/office/powerpoint/2010/main" val="147973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552728"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 behöver vägledas av en policy som:</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2103139"/>
            <a:ext cx="6552728" cy="4241610"/>
          </a:xfrm>
          <a:prstGeom prst="rect">
            <a:avLst/>
          </a:prstGeom>
        </p:spPr>
        <p:txBody>
          <a:bodyPr wrap="square">
            <a:spAutoFit/>
          </a:bodyPr>
          <a:lstStyle/>
          <a:p>
            <a:pPr defTabSz="449263" eaLnBrk="0" fontAlgn="base" hangingPunct="0">
              <a:lnSpc>
                <a:spcPct val="150000"/>
              </a:lnSpc>
              <a:spcBef>
                <a:spcPct val="0"/>
              </a:spcBef>
              <a:spcAft>
                <a:spcPct val="0"/>
              </a:spcAft>
            </a:pPr>
            <a:r>
              <a:rPr lang="sv-SE" sz="2600" dirty="0">
                <a:solidFill>
                  <a:prstClr val="black"/>
                </a:solidFill>
                <a:latin typeface="Avenir Book" panose="02000503020000020003" pitchFamily="2" charset="0"/>
                <a:ea typeface="Roboto Condensed Light" charset="0"/>
                <a:cs typeface="Roboto Condensed Light" charset="0"/>
              </a:rPr>
              <a:t>är utvecklad:</a:t>
            </a:r>
          </a:p>
          <a:p>
            <a:pPr marL="914400" lvl="1" indent="-457200" defTabSz="449263" eaLnBrk="0" fontAlgn="base" hangingPunct="0">
              <a:lnSpc>
                <a:spcPct val="150000"/>
              </a:lnSpc>
              <a:spcBef>
                <a:spcPct val="0"/>
              </a:spcBef>
              <a:spcAft>
                <a:spcPct val="0"/>
              </a:spcAft>
              <a:buFont typeface="Wingdings" pitchFamily="2" charset="2"/>
              <a:buChar char="ü"/>
            </a:pPr>
            <a:r>
              <a:rPr lang="sv-SE" sz="2600" dirty="0">
                <a:solidFill>
                  <a:prstClr val="black"/>
                </a:solidFill>
                <a:latin typeface="Avenir Book" panose="02000503020000020003" pitchFamily="2" charset="0"/>
                <a:ea typeface="Roboto Condensed Light" panose="02000000000000000000" pitchFamily="2" charset="0"/>
              </a:rPr>
              <a:t>i samverkan mellan alla relevanta intressenter, inklusive unga, där dessa har klara roller och mandat och är engagerade i alla stadier av processen;</a:t>
            </a:r>
            <a:endParaRPr lang="sv-SE" sz="2600" dirty="0">
              <a:solidFill>
                <a:prstClr val="black"/>
              </a:solidFill>
              <a:latin typeface="Avenir Book" panose="02000503020000020003" pitchFamily="2" charset="0"/>
              <a:ea typeface="Roboto Condensed Light" charset="0"/>
              <a:cs typeface="Roboto Condensed Light" charset="0"/>
            </a:endParaRPr>
          </a:p>
          <a:p>
            <a:pPr marL="457200" indent="-457200" defTabSz="449263" eaLnBrk="0" fontAlgn="base" hangingPunct="0">
              <a:lnSpc>
                <a:spcPct val="150000"/>
              </a:lnSpc>
              <a:spcBef>
                <a:spcPct val="0"/>
              </a:spcBef>
              <a:spcAft>
                <a:spcPct val="0"/>
              </a:spcAft>
              <a:buFont typeface="Arial" panose="020B0604020202020204" pitchFamily="34" charset="0"/>
              <a:buChar char="•"/>
            </a:pPr>
            <a:endParaRPr lang="sv-SE" sz="2600" dirty="0">
              <a:solidFill>
                <a:prstClr val="black"/>
              </a:solidFill>
              <a:latin typeface="Avenir Book" panose="02000503020000020003" pitchFamily="2" charset="0"/>
              <a:ea typeface="Roboto Condensed Light" charset="0"/>
              <a:cs typeface="Roboto Condensed Light" charset="0"/>
            </a:endParaRPr>
          </a:p>
        </p:txBody>
      </p:sp>
      <p:pic>
        <p:nvPicPr>
          <p:cNvPr id="11" name="Bildobjekt 10">
            <a:extLst>
              <a:ext uri="{FF2B5EF4-FFF2-40B4-BE49-F238E27FC236}">
                <a16:creationId xmlns:a16="http://schemas.microsoft.com/office/drawing/2014/main" id="{14A2F64C-1111-0949-8167-ADF5F6B00A67}"/>
              </a:ext>
            </a:extLst>
          </p:cNvPr>
          <p:cNvPicPr>
            <a:picLocks noChangeAspect="1"/>
          </p:cNvPicPr>
          <p:nvPr/>
        </p:nvPicPr>
        <p:blipFill>
          <a:blip r:embed="rId4"/>
          <a:stretch>
            <a:fillRect/>
          </a:stretch>
        </p:blipFill>
        <p:spPr>
          <a:xfrm>
            <a:off x="8797200" y="2176569"/>
            <a:ext cx="3236703" cy="2504861"/>
          </a:xfrm>
          <a:prstGeom prst="rect">
            <a:avLst/>
          </a:prstGeom>
        </p:spPr>
      </p:pic>
    </p:spTree>
    <p:extLst>
      <p:ext uri="{BB962C8B-B14F-4D97-AF65-F5344CB8AC3E}">
        <p14:creationId xmlns:p14="http://schemas.microsoft.com/office/powerpoint/2010/main" val="127447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552728"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 behöver vägledas av en policy som:</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2103139"/>
            <a:ext cx="7704856" cy="4241610"/>
          </a:xfrm>
          <a:prstGeom prst="rect">
            <a:avLst/>
          </a:prstGeom>
        </p:spPr>
        <p:txBody>
          <a:bodyPr wrap="square">
            <a:spAutoFit/>
          </a:bodyPr>
          <a:lstStyle/>
          <a:p>
            <a:pPr defTabSz="449263" eaLnBrk="0" fontAlgn="base" hangingPunct="0">
              <a:lnSpc>
                <a:spcPct val="150000"/>
              </a:lnSpc>
              <a:spcBef>
                <a:spcPct val="0"/>
              </a:spcBef>
              <a:spcAft>
                <a:spcPct val="0"/>
              </a:spcAft>
            </a:pPr>
            <a:r>
              <a:rPr lang="sv-SE" sz="2600" dirty="0">
                <a:solidFill>
                  <a:prstClr val="black"/>
                </a:solidFill>
                <a:latin typeface="Avenir Book" panose="02000503020000020003" pitchFamily="2" charset="0"/>
                <a:ea typeface="Roboto Condensed Light" charset="0"/>
                <a:cs typeface="Roboto Condensed Light" charset="0"/>
              </a:rPr>
              <a:t>är utvecklad:</a:t>
            </a:r>
          </a:p>
          <a:p>
            <a:pPr marL="914400" lvl="1" indent="-457200" defTabSz="449263" eaLnBrk="0" fontAlgn="base" hangingPunct="0">
              <a:lnSpc>
                <a:spcPct val="150000"/>
              </a:lnSpc>
              <a:spcBef>
                <a:spcPct val="0"/>
              </a:spcBef>
              <a:spcAft>
                <a:spcPct val="0"/>
              </a:spcAft>
              <a:buFont typeface="Wingdings" pitchFamily="2" charset="2"/>
              <a:buChar char="ü"/>
            </a:pPr>
            <a:r>
              <a:rPr lang="sv-SE" sz="2600" dirty="0">
                <a:solidFill>
                  <a:prstClr val="black"/>
                </a:solidFill>
                <a:latin typeface="Avenir Book" panose="02000503020000020003" pitchFamily="2" charset="0"/>
                <a:ea typeface="Roboto Condensed Light" panose="02000000000000000000" pitchFamily="2" charset="0"/>
              </a:rPr>
              <a:t>baserat på relevant och uppdaterad kunskap om ungas behov, rättigheter och intressen, såväl som på ny forskning och de olika former av och metoder för öppen </a:t>
            </a:r>
            <a:r>
              <a:rPr lang="sv-SE" sz="2600" dirty="0" err="1">
                <a:solidFill>
                  <a:prstClr val="black"/>
                </a:solidFill>
                <a:latin typeface="Avenir Book" panose="02000503020000020003" pitchFamily="2" charset="0"/>
                <a:ea typeface="Roboto Condensed Light" panose="02000000000000000000" pitchFamily="2" charset="0"/>
              </a:rPr>
              <a:t>ungdoms-verksamhet</a:t>
            </a:r>
            <a:r>
              <a:rPr lang="sv-SE" sz="2600" dirty="0">
                <a:solidFill>
                  <a:prstClr val="black"/>
                </a:solidFill>
                <a:latin typeface="Avenir Book" panose="02000503020000020003" pitchFamily="2" charset="0"/>
                <a:ea typeface="Roboto Condensed Light" panose="02000000000000000000" pitchFamily="2" charset="0"/>
              </a:rPr>
              <a:t> som kan användas för att nå syften och mål;</a:t>
            </a:r>
          </a:p>
        </p:txBody>
      </p:sp>
      <p:pic>
        <p:nvPicPr>
          <p:cNvPr id="11" name="Bildobjekt 10">
            <a:extLst>
              <a:ext uri="{FF2B5EF4-FFF2-40B4-BE49-F238E27FC236}">
                <a16:creationId xmlns:a16="http://schemas.microsoft.com/office/drawing/2014/main" id="{14A2F64C-1111-0949-8167-ADF5F6B00A67}"/>
              </a:ext>
            </a:extLst>
          </p:cNvPr>
          <p:cNvPicPr>
            <a:picLocks noChangeAspect="1"/>
          </p:cNvPicPr>
          <p:nvPr/>
        </p:nvPicPr>
        <p:blipFill>
          <a:blip r:embed="rId4"/>
          <a:stretch>
            <a:fillRect/>
          </a:stretch>
        </p:blipFill>
        <p:spPr>
          <a:xfrm>
            <a:off x="8797200" y="2176569"/>
            <a:ext cx="3236703" cy="2504861"/>
          </a:xfrm>
          <a:prstGeom prst="rect">
            <a:avLst/>
          </a:prstGeom>
        </p:spPr>
      </p:pic>
    </p:spTree>
    <p:extLst>
      <p:ext uri="{BB962C8B-B14F-4D97-AF65-F5344CB8AC3E}">
        <p14:creationId xmlns:p14="http://schemas.microsoft.com/office/powerpoint/2010/main" val="4090000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552728"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 behöver vägledas av en policy som:</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2103139"/>
            <a:ext cx="6984776" cy="2441117"/>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bygger på tydliga och mätbara kvalitativa och kvantitativa indikatorer för vad som ska uppnås gällande ungas delaktighet, inflytande och lärande;</a:t>
            </a:r>
          </a:p>
        </p:txBody>
      </p:sp>
      <p:pic>
        <p:nvPicPr>
          <p:cNvPr id="11" name="Bildobjekt 10">
            <a:extLst>
              <a:ext uri="{FF2B5EF4-FFF2-40B4-BE49-F238E27FC236}">
                <a16:creationId xmlns:a16="http://schemas.microsoft.com/office/drawing/2014/main" id="{14A2F64C-1111-0949-8167-ADF5F6B00A67}"/>
              </a:ext>
            </a:extLst>
          </p:cNvPr>
          <p:cNvPicPr>
            <a:picLocks noChangeAspect="1"/>
          </p:cNvPicPr>
          <p:nvPr/>
        </p:nvPicPr>
        <p:blipFill>
          <a:blip r:embed="rId4"/>
          <a:stretch>
            <a:fillRect/>
          </a:stretch>
        </p:blipFill>
        <p:spPr>
          <a:xfrm>
            <a:off x="8797200" y="2176569"/>
            <a:ext cx="3236703" cy="2504861"/>
          </a:xfrm>
          <a:prstGeom prst="rect">
            <a:avLst/>
          </a:prstGeom>
        </p:spPr>
      </p:pic>
    </p:spTree>
    <p:extLst>
      <p:ext uri="{BB962C8B-B14F-4D97-AF65-F5344CB8AC3E}">
        <p14:creationId xmlns:p14="http://schemas.microsoft.com/office/powerpoint/2010/main" val="134102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552728"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 behöver vägledas av en policy som:</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2103139"/>
            <a:ext cx="6984776" cy="1240789"/>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tilldelar, i relation till målen, ändamålsenliga resurser;</a:t>
            </a:r>
          </a:p>
        </p:txBody>
      </p:sp>
      <p:pic>
        <p:nvPicPr>
          <p:cNvPr id="11" name="Bildobjekt 10">
            <a:extLst>
              <a:ext uri="{FF2B5EF4-FFF2-40B4-BE49-F238E27FC236}">
                <a16:creationId xmlns:a16="http://schemas.microsoft.com/office/drawing/2014/main" id="{14A2F64C-1111-0949-8167-ADF5F6B00A67}"/>
              </a:ext>
            </a:extLst>
          </p:cNvPr>
          <p:cNvPicPr>
            <a:picLocks noChangeAspect="1"/>
          </p:cNvPicPr>
          <p:nvPr/>
        </p:nvPicPr>
        <p:blipFill>
          <a:blip r:embed="rId4"/>
          <a:stretch>
            <a:fillRect/>
          </a:stretch>
        </p:blipFill>
        <p:spPr>
          <a:xfrm>
            <a:off x="8797200" y="2176569"/>
            <a:ext cx="3236703" cy="2504861"/>
          </a:xfrm>
          <a:prstGeom prst="rect">
            <a:avLst/>
          </a:prstGeom>
        </p:spPr>
      </p:pic>
    </p:spTree>
    <p:extLst>
      <p:ext uri="{BB962C8B-B14F-4D97-AF65-F5344CB8AC3E}">
        <p14:creationId xmlns:p14="http://schemas.microsoft.com/office/powerpoint/2010/main" val="142066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552728"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 behöver vägledas av en policy som:</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2103139"/>
            <a:ext cx="6984776" cy="2441117"/>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innehåller tydliga och politiskt erkända syften och mål på lokal nivå, samtidigt som lokala civilsamhällesorganisationers autonomi respekteras;</a:t>
            </a:r>
          </a:p>
        </p:txBody>
      </p:sp>
      <p:pic>
        <p:nvPicPr>
          <p:cNvPr id="11" name="Bildobjekt 10">
            <a:extLst>
              <a:ext uri="{FF2B5EF4-FFF2-40B4-BE49-F238E27FC236}">
                <a16:creationId xmlns:a16="http://schemas.microsoft.com/office/drawing/2014/main" id="{14A2F64C-1111-0949-8167-ADF5F6B00A67}"/>
              </a:ext>
            </a:extLst>
          </p:cNvPr>
          <p:cNvPicPr>
            <a:picLocks noChangeAspect="1"/>
          </p:cNvPicPr>
          <p:nvPr/>
        </p:nvPicPr>
        <p:blipFill>
          <a:blip r:embed="rId4"/>
          <a:stretch>
            <a:fillRect/>
          </a:stretch>
        </p:blipFill>
        <p:spPr>
          <a:xfrm>
            <a:off x="8797200" y="2176569"/>
            <a:ext cx="3236703" cy="2504861"/>
          </a:xfrm>
          <a:prstGeom prst="rect">
            <a:avLst/>
          </a:prstGeom>
        </p:spPr>
      </p:pic>
    </p:spTree>
    <p:extLst>
      <p:ext uri="{BB962C8B-B14F-4D97-AF65-F5344CB8AC3E}">
        <p14:creationId xmlns:p14="http://schemas.microsoft.com/office/powerpoint/2010/main" val="1728294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552728" cy="1329082"/>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 behöver vägledas av en policy som:</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2103139"/>
            <a:ext cx="6984776" cy="1840953"/>
          </a:xfrm>
          <a:prstGeom prst="rect">
            <a:avLst/>
          </a:prstGeom>
        </p:spPr>
        <p:txBody>
          <a:bodyPr wrap="square">
            <a:spAutoFit/>
          </a:bodyPr>
          <a:lstStyle/>
          <a:p>
            <a:pPr marL="457200" indent="-4572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charset="0"/>
                <a:cs typeface="Roboto Condensed Light" charset="0"/>
              </a:rPr>
              <a:t>är tydligt kopplad och positionerad till en bredare ungdomspolicy på alla nivåer, från lokal till europeisk.</a:t>
            </a:r>
          </a:p>
        </p:txBody>
      </p:sp>
      <p:pic>
        <p:nvPicPr>
          <p:cNvPr id="11" name="Bildobjekt 10">
            <a:extLst>
              <a:ext uri="{FF2B5EF4-FFF2-40B4-BE49-F238E27FC236}">
                <a16:creationId xmlns:a16="http://schemas.microsoft.com/office/drawing/2014/main" id="{14A2F64C-1111-0949-8167-ADF5F6B00A67}"/>
              </a:ext>
            </a:extLst>
          </p:cNvPr>
          <p:cNvPicPr>
            <a:picLocks noChangeAspect="1"/>
          </p:cNvPicPr>
          <p:nvPr/>
        </p:nvPicPr>
        <p:blipFill>
          <a:blip r:embed="rId4"/>
          <a:stretch>
            <a:fillRect/>
          </a:stretch>
        </p:blipFill>
        <p:spPr>
          <a:xfrm>
            <a:off x="8797200" y="2176569"/>
            <a:ext cx="3236703" cy="2504861"/>
          </a:xfrm>
          <a:prstGeom prst="rect">
            <a:avLst/>
          </a:prstGeom>
        </p:spPr>
      </p:pic>
    </p:spTree>
    <p:extLst>
      <p:ext uri="{BB962C8B-B14F-4D97-AF65-F5344CB8AC3E}">
        <p14:creationId xmlns:p14="http://schemas.microsoft.com/office/powerpoint/2010/main" val="3754815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840760" cy="3268074"/>
          </a:xfrm>
          <a:prstGeom prst="rect">
            <a:avLst/>
          </a:prstGeom>
        </p:spPr>
        <p:txBody>
          <a:bodyPr wrap="square">
            <a:spAutoFit/>
          </a:bodyPr>
          <a:lstStyle/>
          <a:p>
            <a:pPr>
              <a:lnSpc>
                <a:spcPct val="150000"/>
              </a:lnSpc>
              <a:spcBef>
                <a:spcPts val="1000"/>
              </a:spcBef>
              <a:buClr>
                <a:srgbClr val="000000"/>
              </a:buClr>
              <a:buSzPct val="100000"/>
              <a:defRPr/>
            </a:pPr>
            <a:r>
              <a:rPr lang="sv-SE" sz="2800" dirty="0">
                <a:latin typeface="Avenir Book" panose="02000503020000020003" pitchFamily="2" charset="0"/>
                <a:ea typeface="Roboto Condensed Light" panose="02000000000000000000" pitchFamily="2" charset="0"/>
              </a:rPr>
              <a:t>Den tredje sektionen tar upp hur verksamhetens </a:t>
            </a:r>
            <a:r>
              <a:rPr lang="sv-SE" sz="2800" b="1" dirty="0">
                <a:latin typeface="Avenir Book" panose="02000503020000020003" pitchFamily="2" charset="0"/>
                <a:ea typeface="Roboto Condensed Light" panose="02000000000000000000" pitchFamily="2" charset="0"/>
              </a:rPr>
              <a:t>Organisation och Praktik </a:t>
            </a:r>
            <a:r>
              <a:rPr lang="sv-SE" sz="2800" dirty="0">
                <a:latin typeface="Avenir Book" panose="02000503020000020003" pitchFamily="2" charset="0"/>
                <a:ea typeface="Roboto Condensed Light" panose="02000000000000000000" pitchFamily="2" charset="0"/>
              </a:rPr>
              <a:t>bör utformas för att på bästa och mest ändamålsenliga sätt svara mot grundläggande principer och policy.</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35C89E41-69A1-6D48-A18F-7245F74222AF}"/>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2620563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Verksamhetens organisation och praktik ska:</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5904656" cy="1240789"/>
          </a:xfrm>
          <a:prstGeom prst="rect">
            <a:avLst/>
          </a:prstGeom>
        </p:spPr>
        <p:txBody>
          <a:bodyPr wrap="square">
            <a:spAutoFit/>
          </a:bodyPr>
          <a:lstStyle/>
          <a:p>
            <a:pPr marL="342900" indent="-3429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utformas i dialog mellan alla relevanta aktörer;</a:t>
            </a:r>
          </a:p>
        </p:txBody>
      </p:sp>
      <p:pic>
        <p:nvPicPr>
          <p:cNvPr id="9" name="Bildobjekt 8" descr="En bild som visar text&#10;&#10;Automatiskt genererad beskrivning">
            <a:extLst>
              <a:ext uri="{FF2B5EF4-FFF2-40B4-BE49-F238E27FC236}">
                <a16:creationId xmlns:a16="http://schemas.microsoft.com/office/drawing/2014/main" id="{9032B400-F260-9141-A39F-3EB09CB0F7B0}"/>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137844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Verksamhetens organisation och praktik ska:</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5904656" cy="1240789"/>
          </a:xfrm>
          <a:prstGeom prst="rect">
            <a:avLst/>
          </a:prstGeom>
        </p:spPr>
        <p:txBody>
          <a:bodyPr wrap="square">
            <a:spAutoFit/>
          </a:bodyPr>
          <a:lstStyle/>
          <a:p>
            <a:pPr marL="342900" indent="-3429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omvandla syften och mål till enhetliga strategier och planer;</a:t>
            </a:r>
          </a:p>
        </p:txBody>
      </p:sp>
      <p:pic>
        <p:nvPicPr>
          <p:cNvPr id="9" name="Bildobjekt 8" descr="En bild som visar text&#10;&#10;Automatiskt genererad beskrivning">
            <a:extLst>
              <a:ext uri="{FF2B5EF4-FFF2-40B4-BE49-F238E27FC236}">
                <a16:creationId xmlns:a16="http://schemas.microsoft.com/office/drawing/2014/main" id="{9032B400-F260-9141-A39F-3EB09CB0F7B0}"/>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225629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9828F764-BE02-EB4B-8B00-EE6BCEE682C2}"/>
              </a:ext>
            </a:extLst>
          </p:cNvPr>
          <p:cNvSpPr>
            <a:spLocks noGrp="1"/>
          </p:cNvSpPr>
          <p:nvPr>
            <p:ph idx="1"/>
          </p:nvPr>
        </p:nvSpPr>
        <p:spPr>
          <a:xfrm>
            <a:off x="767409" y="1052736"/>
            <a:ext cx="6552728" cy="4392487"/>
          </a:xfrm>
        </p:spPr>
        <p:txBody>
          <a:bodyPr/>
          <a:lstStyle/>
          <a:p>
            <a:pPr marL="0" indent="0" algn="ctr">
              <a:lnSpc>
                <a:spcPct val="100000"/>
              </a:lnSpc>
              <a:buNone/>
            </a:pPr>
            <a:r>
              <a:rPr lang="sv-SE" altLang="sv-SE" dirty="0">
                <a:solidFill>
                  <a:srgbClr val="000000"/>
                </a:solidFill>
                <a:latin typeface="Avenir Book" panose="02000503020000020003" pitchFamily="2" charset="0"/>
              </a:rPr>
              <a:t>Våren 2019 antog man</a:t>
            </a:r>
          </a:p>
          <a:p>
            <a:pPr marL="0" indent="0" algn="ctr">
              <a:lnSpc>
                <a:spcPct val="100000"/>
              </a:lnSpc>
              <a:buNone/>
            </a:pPr>
            <a:r>
              <a:rPr lang="sv-SE" altLang="sv-SE" sz="3200" dirty="0">
                <a:solidFill>
                  <a:srgbClr val="000000"/>
                </a:solidFill>
                <a:latin typeface="Avenir Book" panose="02000503020000020003" pitchFamily="2" charset="0"/>
              </a:rPr>
              <a:t>”a </a:t>
            </a:r>
            <a:r>
              <a:rPr lang="sv-SE" altLang="sv-SE" sz="3200" b="1" dirty="0">
                <a:solidFill>
                  <a:srgbClr val="000000"/>
                </a:solidFill>
                <a:latin typeface="Avenir Book" panose="02000503020000020003" pitchFamily="2" charset="0"/>
              </a:rPr>
              <a:t>European Charter on Local Youth Work</a:t>
            </a:r>
            <a:r>
              <a:rPr lang="sv-SE" altLang="sv-SE" sz="3200" dirty="0">
                <a:solidFill>
                  <a:srgbClr val="000000"/>
                </a:solidFill>
                <a:latin typeface="Avenir Book" panose="02000503020000020003" pitchFamily="2" charset="0"/>
              </a:rPr>
              <a:t>”.</a:t>
            </a:r>
          </a:p>
          <a:p>
            <a:pPr algn="ctr">
              <a:lnSpc>
                <a:spcPct val="100000"/>
              </a:lnSpc>
            </a:pPr>
            <a:endParaRPr lang="sv-SE" altLang="sv-SE" dirty="0">
              <a:solidFill>
                <a:srgbClr val="000000"/>
              </a:solidFill>
              <a:latin typeface="Avenir Book" panose="02000503020000020003" pitchFamily="2" charset="0"/>
            </a:endParaRPr>
          </a:p>
          <a:p>
            <a:pPr algn="ctr">
              <a:lnSpc>
                <a:spcPct val="100000"/>
              </a:lnSpc>
            </a:pPr>
            <a:endParaRPr lang="sv-SE" dirty="0">
              <a:latin typeface="Avenir Book" panose="02000503020000020003" pitchFamily="2" charset="0"/>
            </a:endParaRPr>
          </a:p>
        </p:txBody>
      </p:sp>
      <p:pic>
        <p:nvPicPr>
          <p:cNvPr id="9" name="Bildobjekt 8" descr="En bild som visar skärmbild&#10;&#10;Automatiskt genererad beskrivning">
            <a:extLst>
              <a:ext uri="{FF2B5EF4-FFF2-40B4-BE49-F238E27FC236}">
                <a16:creationId xmlns:a16="http://schemas.microsoft.com/office/drawing/2014/main" id="{C426F0A2-87FE-7344-A262-28EC9DD4D324}"/>
              </a:ext>
            </a:extLst>
          </p:cNvPr>
          <p:cNvPicPr>
            <a:picLocks noChangeAspect="1"/>
          </p:cNvPicPr>
          <p:nvPr/>
        </p:nvPicPr>
        <p:blipFill>
          <a:blip r:embed="rId2"/>
          <a:stretch>
            <a:fillRect/>
          </a:stretch>
        </p:blipFill>
        <p:spPr>
          <a:xfrm>
            <a:off x="2140169" y="2996952"/>
            <a:ext cx="3807208" cy="2992309"/>
          </a:xfrm>
          <a:prstGeom prst="rect">
            <a:avLst/>
          </a:prstGeom>
        </p:spPr>
      </p:pic>
      <p:pic>
        <p:nvPicPr>
          <p:cNvPr id="10" name="Bildobjekt 9">
            <a:extLst>
              <a:ext uri="{FF2B5EF4-FFF2-40B4-BE49-F238E27FC236}">
                <a16:creationId xmlns:a16="http://schemas.microsoft.com/office/drawing/2014/main" id="{2ABA8F9F-3F47-C34D-BAB2-048094DF607D}"/>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1" name="Bildobjekt 10">
            <a:extLst>
              <a:ext uri="{FF2B5EF4-FFF2-40B4-BE49-F238E27FC236}">
                <a16:creationId xmlns:a16="http://schemas.microsoft.com/office/drawing/2014/main" id="{5ED725F8-4F67-4842-872B-C729F5463B7A}"/>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12" name="Picture 2" descr="urope Goes Local">
            <a:extLst>
              <a:ext uri="{FF2B5EF4-FFF2-40B4-BE49-F238E27FC236}">
                <a16:creationId xmlns:a16="http://schemas.microsoft.com/office/drawing/2014/main" id="{BB42754C-7A36-9949-A173-AB2482B35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208" y="1740942"/>
            <a:ext cx="3867831" cy="140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8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Verksamhetens organisation och praktik ska:</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768752" cy="3041282"/>
          </a:xfrm>
          <a:prstGeom prst="rect">
            <a:avLst/>
          </a:prstGeom>
        </p:spPr>
        <p:txBody>
          <a:bodyPr wrap="square">
            <a:spAutoFit/>
          </a:bodyPr>
          <a:lstStyle/>
          <a:p>
            <a:pPr marL="342900" indent="-3429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kontinuerligt utbyta information avseende planer och aktiviteter med andra lokala, nationella och europeiska aktörer inom ungdomsområdet samt aktivt engagera sig i tvär- och intrasektoriell samverkan;</a:t>
            </a:r>
          </a:p>
        </p:txBody>
      </p:sp>
      <p:pic>
        <p:nvPicPr>
          <p:cNvPr id="9" name="Bildobjekt 8" descr="En bild som visar text&#10;&#10;Automatiskt genererad beskrivning">
            <a:extLst>
              <a:ext uri="{FF2B5EF4-FFF2-40B4-BE49-F238E27FC236}">
                <a16:creationId xmlns:a16="http://schemas.microsoft.com/office/drawing/2014/main" id="{9032B400-F260-9141-A39F-3EB09CB0F7B0}"/>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3545081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Verksamhetens organisation och praktik ska:</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408712" cy="3641446"/>
          </a:xfrm>
          <a:prstGeom prst="rect">
            <a:avLst/>
          </a:prstGeom>
        </p:spPr>
        <p:txBody>
          <a:bodyPr wrap="square">
            <a:spAutoFit/>
          </a:bodyPr>
          <a:lstStyle/>
          <a:p>
            <a:pPr marL="342900" indent="-3429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ge unga råd samt tillgång till ett brett spektrum av anpassad information avseende deras rättigheter såväl som avseende deras möjligheter att ta del av olika typer av lokala, nationella och internationella aktiviteter;</a:t>
            </a:r>
          </a:p>
        </p:txBody>
      </p:sp>
      <p:pic>
        <p:nvPicPr>
          <p:cNvPr id="9" name="Bildobjekt 8" descr="En bild som visar text&#10;&#10;Automatiskt genererad beskrivning">
            <a:extLst>
              <a:ext uri="{FF2B5EF4-FFF2-40B4-BE49-F238E27FC236}">
                <a16:creationId xmlns:a16="http://schemas.microsoft.com/office/drawing/2014/main" id="{9032B400-F260-9141-A39F-3EB09CB0F7B0}"/>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3505260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Verksamhetens organisation och praktik ska:</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408712" cy="3641446"/>
          </a:xfrm>
          <a:prstGeom prst="rect">
            <a:avLst/>
          </a:prstGeom>
        </p:spPr>
        <p:txBody>
          <a:bodyPr wrap="square">
            <a:spAutoFit/>
          </a:bodyPr>
          <a:lstStyle/>
          <a:p>
            <a:pPr marL="342900" indent="-3429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stimulera och stödja unga människor:</a:t>
            </a:r>
          </a:p>
          <a:p>
            <a:pPr marL="914400" lvl="1" indent="-457200" defTabSz="449263" eaLnBrk="0" fontAlgn="base" hangingPunct="0">
              <a:lnSpc>
                <a:spcPct val="150000"/>
              </a:lnSpc>
              <a:spcBef>
                <a:spcPct val="0"/>
              </a:spcBef>
              <a:spcAft>
                <a:spcPct val="0"/>
              </a:spcAft>
              <a:buFont typeface="Wingdings" pitchFamily="2" charset="2"/>
              <a:buChar char="ü"/>
            </a:pPr>
            <a:r>
              <a:rPr lang="sv-SE" sz="2600" dirty="0">
                <a:solidFill>
                  <a:prstClr val="black"/>
                </a:solidFill>
                <a:latin typeface="Avenir Book" panose="02000503020000020003" pitchFamily="2" charset="0"/>
                <a:ea typeface="Roboto Condensed Light" panose="02000000000000000000" pitchFamily="2" charset="0"/>
              </a:rPr>
              <a:t>att mötas över alla sorters barriärer och gränser i syfte att umgås, utbyta erfarenheter och idéer, organisera sig, lära från varandra och agera;</a:t>
            </a:r>
          </a:p>
        </p:txBody>
      </p:sp>
      <p:pic>
        <p:nvPicPr>
          <p:cNvPr id="9" name="Bildobjekt 8" descr="En bild som visar text&#10;&#10;Automatiskt genererad beskrivning">
            <a:extLst>
              <a:ext uri="{FF2B5EF4-FFF2-40B4-BE49-F238E27FC236}">
                <a16:creationId xmlns:a16="http://schemas.microsoft.com/office/drawing/2014/main" id="{9032B400-F260-9141-A39F-3EB09CB0F7B0}"/>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1457822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Verksamhetens organisation och praktik ska:</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408712" cy="3041282"/>
          </a:xfrm>
          <a:prstGeom prst="rect">
            <a:avLst/>
          </a:prstGeom>
        </p:spPr>
        <p:txBody>
          <a:bodyPr wrap="square">
            <a:spAutoFit/>
          </a:bodyPr>
          <a:lstStyle/>
          <a:p>
            <a:pPr marL="342900" indent="-3429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stimulera och stödja unga människor:</a:t>
            </a:r>
          </a:p>
          <a:p>
            <a:pPr marL="914400" lvl="1" indent="-457200" defTabSz="449263" eaLnBrk="0" fontAlgn="base" hangingPunct="0">
              <a:lnSpc>
                <a:spcPct val="150000"/>
              </a:lnSpc>
              <a:spcBef>
                <a:spcPct val="0"/>
              </a:spcBef>
              <a:spcAft>
                <a:spcPct val="0"/>
              </a:spcAft>
              <a:buFont typeface="Wingdings" pitchFamily="2" charset="2"/>
              <a:buChar char="ü"/>
            </a:pPr>
            <a:r>
              <a:rPr lang="sv-SE" sz="2600" dirty="0">
                <a:solidFill>
                  <a:prstClr val="black"/>
                </a:solidFill>
                <a:latin typeface="Avenir Book" panose="02000503020000020003" pitchFamily="2" charset="0"/>
                <a:ea typeface="Roboto Condensed Light" panose="02000000000000000000" pitchFamily="2" charset="0"/>
              </a:rPr>
              <a:t>att vara aktiva samhällsmedborgare och utöva inflytande i samhället, inklusive att ta del i politiskt beslutsfattande;</a:t>
            </a:r>
          </a:p>
        </p:txBody>
      </p:sp>
      <p:pic>
        <p:nvPicPr>
          <p:cNvPr id="9" name="Bildobjekt 8" descr="En bild som visar text&#10;&#10;Automatiskt genererad beskrivning">
            <a:extLst>
              <a:ext uri="{FF2B5EF4-FFF2-40B4-BE49-F238E27FC236}">
                <a16:creationId xmlns:a16="http://schemas.microsoft.com/office/drawing/2014/main" id="{9032B400-F260-9141-A39F-3EB09CB0F7B0}"/>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1694353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Verksamhetens organisation och praktik ska:</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624736" cy="3041282"/>
          </a:xfrm>
          <a:prstGeom prst="rect">
            <a:avLst/>
          </a:prstGeom>
        </p:spPr>
        <p:txBody>
          <a:bodyPr wrap="square">
            <a:spAutoFit/>
          </a:bodyPr>
          <a:lstStyle/>
          <a:p>
            <a:pPr marL="342900" indent="-3429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stimulera och stödja unga människor:</a:t>
            </a:r>
          </a:p>
          <a:p>
            <a:pPr marL="914400" lvl="1" indent="-457200" defTabSz="449263" eaLnBrk="0" fontAlgn="base" hangingPunct="0">
              <a:lnSpc>
                <a:spcPct val="150000"/>
              </a:lnSpc>
              <a:spcBef>
                <a:spcPct val="0"/>
              </a:spcBef>
              <a:spcAft>
                <a:spcPct val="0"/>
              </a:spcAft>
              <a:buFont typeface="Wingdings" pitchFamily="2" charset="2"/>
              <a:buChar char="ü"/>
            </a:pPr>
            <a:r>
              <a:rPr lang="sv-SE" sz="2600" dirty="0">
                <a:solidFill>
                  <a:prstClr val="black"/>
                </a:solidFill>
                <a:latin typeface="Avenir Book" panose="02000503020000020003" pitchFamily="2" charset="0"/>
                <a:ea typeface="Roboto Condensed Light" panose="02000000000000000000" pitchFamily="2" charset="0"/>
              </a:rPr>
              <a:t>att vara öppna mot världen och aktivt engagera sig i regional, nationell, europeisk och internationell mobilitet och samverkan;</a:t>
            </a:r>
          </a:p>
        </p:txBody>
      </p:sp>
      <p:pic>
        <p:nvPicPr>
          <p:cNvPr id="9" name="Bildobjekt 8" descr="En bild som visar text&#10;&#10;Automatiskt genererad beskrivning">
            <a:extLst>
              <a:ext uri="{FF2B5EF4-FFF2-40B4-BE49-F238E27FC236}">
                <a16:creationId xmlns:a16="http://schemas.microsoft.com/office/drawing/2014/main" id="{9032B400-F260-9141-A39F-3EB09CB0F7B0}"/>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2246211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Verksamhetens organisation och praktik ska:</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192688" cy="2441117"/>
          </a:xfrm>
          <a:prstGeom prst="rect">
            <a:avLst/>
          </a:prstGeom>
        </p:spPr>
        <p:txBody>
          <a:bodyPr wrap="square">
            <a:spAutoFit/>
          </a:bodyPr>
          <a:lstStyle/>
          <a:p>
            <a:pPr marL="342900" indent="-3429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formulera, tillsammans med unga, lärandemål som dessa upplever som relevanta för sin personliga och sociala utveckling;</a:t>
            </a:r>
          </a:p>
        </p:txBody>
      </p:sp>
      <p:pic>
        <p:nvPicPr>
          <p:cNvPr id="9" name="Bildobjekt 8" descr="En bild som visar text&#10;&#10;Automatiskt genererad beskrivning">
            <a:extLst>
              <a:ext uri="{FF2B5EF4-FFF2-40B4-BE49-F238E27FC236}">
                <a16:creationId xmlns:a16="http://schemas.microsoft.com/office/drawing/2014/main" id="{9032B400-F260-9141-A39F-3EB09CB0F7B0}"/>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3039996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Verksamhetens organisation och praktik ska:</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912768" cy="4241610"/>
          </a:xfrm>
          <a:prstGeom prst="rect">
            <a:avLst/>
          </a:prstGeom>
        </p:spPr>
        <p:txBody>
          <a:bodyPr wrap="square">
            <a:spAutoFit/>
          </a:bodyPr>
          <a:lstStyle/>
          <a:p>
            <a:pPr marL="342900" indent="-34290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dokumentera och synliggöra utfallet av ungas icke-formella och informella lärande, dvs. de kunskaper, färdigheter, attityder och värderingar de införskaffat genom den öppna fritids- och ungdomsverksamheten samt att stödja valideringen av uppnådda kompetenser;</a:t>
            </a:r>
          </a:p>
        </p:txBody>
      </p:sp>
      <p:pic>
        <p:nvPicPr>
          <p:cNvPr id="9" name="Bildobjekt 8" descr="En bild som visar text&#10;&#10;Automatiskt genererad beskrivning">
            <a:extLst>
              <a:ext uri="{FF2B5EF4-FFF2-40B4-BE49-F238E27FC236}">
                <a16:creationId xmlns:a16="http://schemas.microsoft.com/office/drawing/2014/main" id="{9032B400-F260-9141-A39F-3EB09CB0F7B0}"/>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3203516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Verksamhetens organisation och praktik ska:</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912768" cy="3041282"/>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förse ungdomsarbetare med information, utbildning, träning och stöd som är relevant och anpassad till lokala behov samt stimulera och stödja kontinuerlig kompetensutveckling.</a:t>
            </a:r>
          </a:p>
        </p:txBody>
      </p:sp>
      <p:pic>
        <p:nvPicPr>
          <p:cNvPr id="9" name="Bildobjekt 8" descr="En bild som visar text&#10;&#10;Automatiskt genererad beskrivning">
            <a:extLst>
              <a:ext uri="{FF2B5EF4-FFF2-40B4-BE49-F238E27FC236}">
                <a16:creationId xmlns:a16="http://schemas.microsoft.com/office/drawing/2014/main" id="{9032B400-F260-9141-A39F-3EB09CB0F7B0}"/>
              </a:ext>
            </a:extLst>
          </p:cNvPr>
          <p:cNvPicPr>
            <a:picLocks noChangeAspect="1"/>
          </p:cNvPicPr>
          <p:nvPr/>
        </p:nvPicPr>
        <p:blipFill>
          <a:blip r:embed="rId4"/>
          <a:stretch>
            <a:fillRect/>
          </a:stretch>
        </p:blipFill>
        <p:spPr>
          <a:xfrm>
            <a:off x="8724838" y="1932197"/>
            <a:ext cx="3314700" cy="3048000"/>
          </a:xfrm>
          <a:prstGeom prst="rect">
            <a:avLst/>
          </a:prstGeom>
        </p:spPr>
      </p:pic>
    </p:spTree>
    <p:extLst>
      <p:ext uri="{BB962C8B-B14F-4D97-AF65-F5344CB8AC3E}">
        <p14:creationId xmlns:p14="http://schemas.microsoft.com/office/powerpoint/2010/main" val="2792548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3268074"/>
          </a:xfrm>
          <a:prstGeom prst="rect">
            <a:avLst/>
          </a:prstGeom>
        </p:spPr>
        <p:txBody>
          <a:bodyPr wrap="square">
            <a:spAutoFit/>
          </a:bodyPr>
          <a:lstStyle/>
          <a:p>
            <a:pPr>
              <a:lnSpc>
                <a:spcPct val="150000"/>
              </a:lnSpc>
              <a:spcBef>
                <a:spcPts val="1000"/>
              </a:spcBef>
              <a:buClr>
                <a:srgbClr val="000000"/>
              </a:buClr>
              <a:buSzPct val="100000"/>
              <a:defRPr/>
            </a:pPr>
            <a:r>
              <a:rPr lang="sv-SE" sz="2800" dirty="0">
                <a:latin typeface="Avenir Book" panose="02000503020000020003" pitchFamily="2" charset="0"/>
                <a:ea typeface="Roboto Condensed Light" panose="02000000000000000000" pitchFamily="2" charset="0"/>
              </a:rPr>
              <a:t>Den fjärde sektionen tar upp vilka krav man bör ställa på </a:t>
            </a:r>
            <a:r>
              <a:rPr lang="sv-SE" sz="2800" b="1" dirty="0">
                <a:latin typeface="Avenir Book" panose="02000503020000020003" pitchFamily="2" charset="0"/>
                <a:ea typeface="Roboto Condensed Light" panose="02000000000000000000" pitchFamily="2" charset="0"/>
              </a:rPr>
              <a:t>Ungdomsarbetaren</a:t>
            </a:r>
            <a:r>
              <a:rPr lang="sv-SE" sz="2800" dirty="0">
                <a:latin typeface="Avenir Book" panose="02000503020000020003" pitchFamily="2" charset="0"/>
                <a:ea typeface="Roboto Condensed Light" panose="02000000000000000000" pitchFamily="2" charset="0"/>
              </a:rPr>
              <a:t> beträffande kunskaper, färdigheter och förhållningssätt om hen ska kunna genomföra verksamheten på bästa möjliga sätt:</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7" name="Bildobjekt 6">
            <a:extLst>
              <a:ext uri="{FF2B5EF4-FFF2-40B4-BE49-F238E27FC236}">
                <a16:creationId xmlns:a16="http://schemas.microsoft.com/office/drawing/2014/main" id="{9753E73C-667D-BC4C-B69C-39C8127037E1}"/>
              </a:ext>
            </a:extLst>
          </p:cNvPr>
          <p:cNvPicPr>
            <a:picLocks noChangeAspect="1"/>
          </p:cNvPicPr>
          <p:nvPr/>
        </p:nvPicPr>
        <p:blipFill>
          <a:blip r:embed="rId4"/>
          <a:stretch>
            <a:fillRect/>
          </a:stretch>
        </p:blipFill>
        <p:spPr>
          <a:xfrm>
            <a:off x="9264352" y="2059197"/>
            <a:ext cx="2705100" cy="2794000"/>
          </a:xfrm>
          <a:prstGeom prst="rect">
            <a:avLst/>
          </a:prstGeom>
        </p:spPr>
      </p:pic>
    </p:spTree>
    <p:extLst>
      <p:ext uri="{BB962C8B-B14F-4D97-AF65-F5344CB8AC3E}">
        <p14:creationId xmlns:p14="http://schemas.microsoft.com/office/powerpoint/2010/main" val="1676898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Ungdomsarbetare måste:</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912768" cy="3641446"/>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agera inom ramen för ett tydligt etiskt ramverk baserat på ovanstående grund-läggande principer, FN:s allmänna förklaring om de mänskliga rättigheterna, FN:s barn konvention och Europeiska konventionen om mänskliga rättigheter;</a:t>
            </a:r>
          </a:p>
        </p:txBody>
      </p:sp>
      <p:pic>
        <p:nvPicPr>
          <p:cNvPr id="11" name="Bildobjekt 10">
            <a:extLst>
              <a:ext uri="{FF2B5EF4-FFF2-40B4-BE49-F238E27FC236}">
                <a16:creationId xmlns:a16="http://schemas.microsoft.com/office/drawing/2014/main" id="{7D1F1FD6-C81D-BA43-8BC6-6D3A733BCD61}"/>
              </a:ext>
            </a:extLst>
          </p:cNvPr>
          <p:cNvPicPr>
            <a:picLocks noChangeAspect="1"/>
          </p:cNvPicPr>
          <p:nvPr/>
        </p:nvPicPr>
        <p:blipFill>
          <a:blip r:embed="rId4"/>
          <a:stretch>
            <a:fillRect/>
          </a:stretch>
        </p:blipFill>
        <p:spPr>
          <a:xfrm>
            <a:off x="9264352" y="2059197"/>
            <a:ext cx="2705100" cy="2794000"/>
          </a:xfrm>
          <a:prstGeom prst="rect">
            <a:avLst/>
          </a:prstGeom>
        </p:spPr>
      </p:pic>
    </p:spTree>
    <p:extLst>
      <p:ext uri="{BB962C8B-B14F-4D97-AF65-F5344CB8AC3E}">
        <p14:creationId xmlns:p14="http://schemas.microsoft.com/office/powerpoint/2010/main" val="347025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610005" cy="3396314"/>
          </a:xfrm>
          <a:prstGeom prst="rect">
            <a:avLst/>
          </a:prstGeom>
        </p:spPr>
        <p:txBody>
          <a:bodyPr wrap="square">
            <a:spAutoFit/>
          </a:bodyPr>
          <a:lstStyle/>
          <a:p>
            <a:pPr>
              <a:lnSpc>
                <a:spcPct val="150000"/>
              </a:lnSpc>
              <a:spcBef>
                <a:spcPts val="1000"/>
              </a:spcBef>
              <a:buClr>
                <a:srgbClr val="000000"/>
              </a:buClr>
              <a:buSzPct val="100000"/>
              <a:defRPr/>
            </a:pPr>
            <a:r>
              <a:rPr lang="sv-SE" sz="2800" b="1" dirty="0">
                <a:latin typeface="Avenir Book" panose="02000503020000020003" pitchFamily="2" charset="0"/>
                <a:ea typeface="Roboto Condensed Light" panose="02000000000000000000" pitchFamily="2" charset="0"/>
              </a:rPr>
              <a:t>Chartern:</a:t>
            </a:r>
          </a:p>
          <a:p>
            <a:pPr marL="457200" indent="-457200">
              <a:lnSpc>
                <a:spcPct val="150000"/>
              </a:lnSpc>
              <a:spcBef>
                <a:spcPts val="1000"/>
              </a:spcBef>
              <a:buClr>
                <a:srgbClr val="000000"/>
              </a:buClr>
              <a:buSzPct val="100000"/>
              <a:buFont typeface="Arial" panose="020B0604020202020204" pitchFamily="34" charset="0"/>
              <a:buChar char="•"/>
              <a:defRPr/>
            </a:pPr>
            <a:r>
              <a:rPr lang="sv-SE" sz="2800" dirty="0">
                <a:latin typeface="Avenir Book" panose="02000503020000020003" pitchFamily="2" charset="0"/>
                <a:ea typeface="Roboto Condensed Light" panose="02000000000000000000" pitchFamily="2" charset="0"/>
              </a:rPr>
              <a:t>Hade varit ute på två remissrundor till över 200 organisationer runt om i Europa och diskuterats på två stora europeiska konferenser</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3" name="Bildobjekt 2" descr="En bild som visar text&#10;&#10;Automatiskt genererad beskrivning">
            <a:extLst>
              <a:ext uri="{FF2B5EF4-FFF2-40B4-BE49-F238E27FC236}">
                <a16:creationId xmlns:a16="http://schemas.microsoft.com/office/drawing/2014/main" id="{DF76DF46-E0A5-3A4D-886D-FD77C3CFD627}"/>
              </a:ext>
            </a:extLst>
          </p:cNvPr>
          <p:cNvPicPr>
            <a:picLocks noChangeAspect="1"/>
          </p:cNvPicPr>
          <p:nvPr/>
        </p:nvPicPr>
        <p:blipFill>
          <a:blip r:embed="rId4"/>
          <a:stretch>
            <a:fillRect/>
          </a:stretch>
        </p:blipFill>
        <p:spPr>
          <a:xfrm>
            <a:off x="6744072" y="3346174"/>
            <a:ext cx="4724400" cy="1892300"/>
          </a:xfrm>
          <a:prstGeom prst="rect">
            <a:avLst/>
          </a:prstGeom>
        </p:spPr>
      </p:pic>
    </p:spTree>
    <p:extLst>
      <p:ext uri="{BB962C8B-B14F-4D97-AF65-F5344CB8AC3E}">
        <p14:creationId xmlns:p14="http://schemas.microsoft.com/office/powerpoint/2010/main" val="2804883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Ungdomsarbetare måste:</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912768" cy="1240789"/>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drivas av viljan att stödja unga i deras personliga och sociala utveckling;</a:t>
            </a:r>
          </a:p>
        </p:txBody>
      </p:sp>
      <p:pic>
        <p:nvPicPr>
          <p:cNvPr id="11" name="Bildobjekt 10">
            <a:extLst>
              <a:ext uri="{FF2B5EF4-FFF2-40B4-BE49-F238E27FC236}">
                <a16:creationId xmlns:a16="http://schemas.microsoft.com/office/drawing/2014/main" id="{7D1F1FD6-C81D-BA43-8BC6-6D3A733BCD61}"/>
              </a:ext>
            </a:extLst>
          </p:cNvPr>
          <p:cNvPicPr>
            <a:picLocks noChangeAspect="1"/>
          </p:cNvPicPr>
          <p:nvPr/>
        </p:nvPicPr>
        <p:blipFill>
          <a:blip r:embed="rId4"/>
          <a:stretch>
            <a:fillRect/>
          </a:stretch>
        </p:blipFill>
        <p:spPr>
          <a:xfrm>
            <a:off x="9264352" y="2059197"/>
            <a:ext cx="2705100" cy="2794000"/>
          </a:xfrm>
          <a:prstGeom prst="rect">
            <a:avLst/>
          </a:prstGeom>
        </p:spPr>
      </p:pic>
    </p:spTree>
    <p:extLst>
      <p:ext uri="{BB962C8B-B14F-4D97-AF65-F5344CB8AC3E}">
        <p14:creationId xmlns:p14="http://schemas.microsoft.com/office/powerpoint/2010/main" val="3553967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Ungdomsarbetare måste:</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3041282"/>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skapa en möjliggörande och förtroendefull omgivning som är aktivt inkluderande, stärkande och socialt engagerande, kreativ och säker, rolig och seriös, lekfull och planerad;</a:t>
            </a:r>
          </a:p>
        </p:txBody>
      </p:sp>
      <p:pic>
        <p:nvPicPr>
          <p:cNvPr id="11" name="Bildobjekt 10">
            <a:extLst>
              <a:ext uri="{FF2B5EF4-FFF2-40B4-BE49-F238E27FC236}">
                <a16:creationId xmlns:a16="http://schemas.microsoft.com/office/drawing/2014/main" id="{7D1F1FD6-C81D-BA43-8BC6-6D3A733BCD61}"/>
              </a:ext>
            </a:extLst>
          </p:cNvPr>
          <p:cNvPicPr>
            <a:picLocks noChangeAspect="1"/>
          </p:cNvPicPr>
          <p:nvPr/>
        </p:nvPicPr>
        <p:blipFill>
          <a:blip r:embed="rId4"/>
          <a:stretch>
            <a:fillRect/>
          </a:stretch>
        </p:blipFill>
        <p:spPr>
          <a:xfrm>
            <a:off x="9264352" y="2059197"/>
            <a:ext cx="2705100" cy="2794000"/>
          </a:xfrm>
          <a:prstGeom prst="rect">
            <a:avLst/>
          </a:prstGeom>
        </p:spPr>
      </p:pic>
    </p:spTree>
    <p:extLst>
      <p:ext uri="{BB962C8B-B14F-4D97-AF65-F5344CB8AC3E}">
        <p14:creationId xmlns:p14="http://schemas.microsoft.com/office/powerpoint/2010/main" val="3585245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Ungdomsarbetare måste:</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2441117"/>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se behovet av och söka sätt</a:t>
            </a:r>
          </a:p>
          <a:p>
            <a:pPr lvl="2" indent="-457200" defTabSz="449263" eaLnBrk="0" fontAlgn="base" hangingPunct="0">
              <a:lnSpc>
                <a:spcPct val="150000"/>
              </a:lnSpc>
              <a:spcBef>
                <a:spcPct val="0"/>
              </a:spcBef>
              <a:spcAft>
                <a:spcPct val="0"/>
              </a:spcAft>
              <a:buFont typeface="Wingdings" pitchFamily="2" charset="2"/>
              <a:buChar char="ü"/>
            </a:pPr>
            <a:r>
              <a:rPr lang="sv-SE" sz="2600" dirty="0">
                <a:solidFill>
                  <a:prstClr val="black"/>
                </a:solidFill>
                <a:latin typeface="Avenir Book" panose="02000503020000020003" pitchFamily="2" charset="0"/>
                <a:ea typeface="Roboto Condensed Light" panose="02000000000000000000" pitchFamily="2" charset="0"/>
              </a:rPr>
              <a:t>att engagera unga i alla steg i den öppna ungdomsverksamhetens arbetsprocess;</a:t>
            </a:r>
          </a:p>
        </p:txBody>
      </p:sp>
      <p:pic>
        <p:nvPicPr>
          <p:cNvPr id="11" name="Bildobjekt 10">
            <a:extLst>
              <a:ext uri="{FF2B5EF4-FFF2-40B4-BE49-F238E27FC236}">
                <a16:creationId xmlns:a16="http://schemas.microsoft.com/office/drawing/2014/main" id="{7D1F1FD6-C81D-BA43-8BC6-6D3A733BCD61}"/>
              </a:ext>
            </a:extLst>
          </p:cNvPr>
          <p:cNvPicPr>
            <a:picLocks noChangeAspect="1"/>
          </p:cNvPicPr>
          <p:nvPr/>
        </p:nvPicPr>
        <p:blipFill>
          <a:blip r:embed="rId4"/>
          <a:stretch>
            <a:fillRect/>
          </a:stretch>
        </p:blipFill>
        <p:spPr>
          <a:xfrm>
            <a:off x="9264352" y="2059197"/>
            <a:ext cx="2705100" cy="2794000"/>
          </a:xfrm>
          <a:prstGeom prst="rect">
            <a:avLst/>
          </a:prstGeom>
        </p:spPr>
      </p:pic>
    </p:spTree>
    <p:extLst>
      <p:ext uri="{BB962C8B-B14F-4D97-AF65-F5344CB8AC3E}">
        <p14:creationId xmlns:p14="http://schemas.microsoft.com/office/powerpoint/2010/main" val="2550698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Ungdomsarbetare måste:</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1840953"/>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se behovet av och söka sätt</a:t>
            </a:r>
          </a:p>
          <a:p>
            <a:pPr lvl="2" indent="-457200" defTabSz="449263" eaLnBrk="0" fontAlgn="base" hangingPunct="0">
              <a:lnSpc>
                <a:spcPct val="150000"/>
              </a:lnSpc>
              <a:spcBef>
                <a:spcPct val="0"/>
              </a:spcBef>
              <a:spcAft>
                <a:spcPct val="0"/>
              </a:spcAft>
              <a:buFont typeface="Wingdings" pitchFamily="2" charset="2"/>
              <a:buChar char="ü"/>
            </a:pPr>
            <a:r>
              <a:rPr lang="sv-SE" sz="2600" dirty="0">
                <a:solidFill>
                  <a:prstClr val="black"/>
                </a:solidFill>
                <a:latin typeface="Avenir Book" panose="02000503020000020003" pitchFamily="2" charset="0"/>
                <a:ea typeface="Roboto Condensed Light" panose="02000000000000000000" pitchFamily="2" charset="0"/>
              </a:rPr>
              <a:t>att stödja unga människors självorganisering;</a:t>
            </a:r>
          </a:p>
        </p:txBody>
      </p:sp>
      <p:pic>
        <p:nvPicPr>
          <p:cNvPr id="11" name="Bildobjekt 10">
            <a:extLst>
              <a:ext uri="{FF2B5EF4-FFF2-40B4-BE49-F238E27FC236}">
                <a16:creationId xmlns:a16="http://schemas.microsoft.com/office/drawing/2014/main" id="{7D1F1FD6-C81D-BA43-8BC6-6D3A733BCD61}"/>
              </a:ext>
            </a:extLst>
          </p:cNvPr>
          <p:cNvPicPr>
            <a:picLocks noChangeAspect="1"/>
          </p:cNvPicPr>
          <p:nvPr/>
        </p:nvPicPr>
        <p:blipFill>
          <a:blip r:embed="rId4"/>
          <a:stretch>
            <a:fillRect/>
          </a:stretch>
        </p:blipFill>
        <p:spPr>
          <a:xfrm>
            <a:off x="9264352" y="2059197"/>
            <a:ext cx="2705100" cy="2794000"/>
          </a:xfrm>
          <a:prstGeom prst="rect">
            <a:avLst/>
          </a:prstGeom>
        </p:spPr>
      </p:pic>
    </p:spTree>
    <p:extLst>
      <p:ext uri="{BB962C8B-B14F-4D97-AF65-F5344CB8AC3E}">
        <p14:creationId xmlns:p14="http://schemas.microsoft.com/office/powerpoint/2010/main" val="985991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Ungdomsarbetare måste:</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3641446"/>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ha de kompetenser, dvs. de kunskaper, färdigheter, attityder och värderingar som är nödvändiga för att genomföra öppen fritids- och ungdomsverksamhet i enlighet med de principer och åtgärder som beskrivs i detta dokument;</a:t>
            </a:r>
          </a:p>
        </p:txBody>
      </p:sp>
      <p:pic>
        <p:nvPicPr>
          <p:cNvPr id="11" name="Bildobjekt 10">
            <a:extLst>
              <a:ext uri="{FF2B5EF4-FFF2-40B4-BE49-F238E27FC236}">
                <a16:creationId xmlns:a16="http://schemas.microsoft.com/office/drawing/2014/main" id="{7D1F1FD6-C81D-BA43-8BC6-6D3A733BCD61}"/>
              </a:ext>
            </a:extLst>
          </p:cNvPr>
          <p:cNvPicPr>
            <a:picLocks noChangeAspect="1"/>
          </p:cNvPicPr>
          <p:nvPr/>
        </p:nvPicPr>
        <p:blipFill>
          <a:blip r:embed="rId4"/>
          <a:stretch>
            <a:fillRect/>
          </a:stretch>
        </p:blipFill>
        <p:spPr>
          <a:xfrm>
            <a:off x="9264352" y="2059197"/>
            <a:ext cx="2705100" cy="2794000"/>
          </a:xfrm>
          <a:prstGeom prst="rect">
            <a:avLst/>
          </a:prstGeom>
        </p:spPr>
      </p:pic>
    </p:spTree>
    <p:extLst>
      <p:ext uri="{BB962C8B-B14F-4D97-AF65-F5344CB8AC3E}">
        <p14:creationId xmlns:p14="http://schemas.microsoft.com/office/powerpoint/2010/main" val="1624813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Ungdomsarbetare måste:</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7272808" cy="1840953"/>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se den öppna ungdomsverksamheten som en process för ömsesidigt lärande samt att se behovet av konstant kompetensutveckling;</a:t>
            </a:r>
          </a:p>
        </p:txBody>
      </p:sp>
      <p:pic>
        <p:nvPicPr>
          <p:cNvPr id="11" name="Bildobjekt 10">
            <a:extLst>
              <a:ext uri="{FF2B5EF4-FFF2-40B4-BE49-F238E27FC236}">
                <a16:creationId xmlns:a16="http://schemas.microsoft.com/office/drawing/2014/main" id="{7D1F1FD6-C81D-BA43-8BC6-6D3A733BCD61}"/>
              </a:ext>
            </a:extLst>
          </p:cNvPr>
          <p:cNvPicPr>
            <a:picLocks noChangeAspect="1"/>
          </p:cNvPicPr>
          <p:nvPr/>
        </p:nvPicPr>
        <p:blipFill>
          <a:blip r:embed="rId4"/>
          <a:stretch>
            <a:fillRect/>
          </a:stretch>
        </p:blipFill>
        <p:spPr>
          <a:xfrm>
            <a:off x="9264352" y="2059197"/>
            <a:ext cx="2705100" cy="2794000"/>
          </a:xfrm>
          <a:prstGeom prst="rect">
            <a:avLst/>
          </a:prstGeom>
        </p:spPr>
      </p:pic>
    </p:spTree>
    <p:extLst>
      <p:ext uri="{BB962C8B-B14F-4D97-AF65-F5344CB8AC3E}">
        <p14:creationId xmlns:p14="http://schemas.microsoft.com/office/powerpoint/2010/main" val="2717830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Ungdomsarbetare måste:</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624736" cy="3041282"/>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vara medvetna om och kunna formulera ungdomsarbetarens roll och uppdrag och inte ägna sig åt mål och aktiviteter som faller utanför ramen för de grundläggande principerna;</a:t>
            </a:r>
          </a:p>
        </p:txBody>
      </p:sp>
      <p:pic>
        <p:nvPicPr>
          <p:cNvPr id="11" name="Bildobjekt 10">
            <a:extLst>
              <a:ext uri="{FF2B5EF4-FFF2-40B4-BE49-F238E27FC236}">
                <a16:creationId xmlns:a16="http://schemas.microsoft.com/office/drawing/2014/main" id="{7D1F1FD6-C81D-BA43-8BC6-6D3A733BCD61}"/>
              </a:ext>
            </a:extLst>
          </p:cNvPr>
          <p:cNvPicPr>
            <a:picLocks noChangeAspect="1"/>
          </p:cNvPicPr>
          <p:nvPr/>
        </p:nvPicPr>
        <p:blipFill>
          <a:blip r:embed="rId4"/>
          <a:stretch>
            <a:fillRect/>
          </a:stretch>
        </p:blipFill>
        <p:spPr>
          <a:xfrm>
            <a:off x="9264352" y="2059197"/>
            <a:ext cx="2705100" cy="2794000"/>
          </a:xfrm>
          <a:prstGeom prst="rect">
            <a:avLst/>
          </a:prstGeom>
        </p:spPr>
      </p:pic>
    </p:spTree>
    <p:extLst>
      <p:ext uri="{BB962C8B-B14F-4D97-AF65-F5344CB8AC3E}">
        <p14:creationId xmlns:p14="http://schemas.microsoft.com/office/powerpoint/2010/main" val="786522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Ungdomsarbetare måste:</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3041282"/>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kontinuerligt och kritiskt reflektera kring hur det egna agerandet, såväl som lokala mål, metoder och sätt att organisera aktiviteter stämmer överens med de grundläggande principerna.</a:t>
            </a:r>
          </a:p>
        </p:txBody>
      </p:sp>
      <p:pic>
        <p:nvPicPr>
          <p:cNvPr id="11" name="Bildobjekt 10">
            <a:extLst>
              <a:ext uri="{FF2B5EF4-FFF2-40B4-BE49-F238E27FC236}">
                <a16:creationId xmlns:a16="http://schemas.microsoft.com/office/drawing/2014/main" id="{7D1F1FD6-C81D-BA43-8BC6-6D3A733BCD61}"/>
              </a:ext>
            </a:extLst>
          </p:cNvPr>
          <p:cNvPicPr>
            <a:picLocks noChangeAspect="1"/>
          </p:cNvPicPr>
          <p:nvPr/>
        </p:nvPicPr>
        <p:blipFill>
          <a:blip r:embed="rId4"/>
          <a:stretch>
            <a:fillRect/>
          </a:stretch>
        </p:blipFill>
        <p:spPr>
          <a:xfrm>
            <a:off x="9264352" y="2059197"/>
            <a:ext cx="2705100" cy="2794000"/>
          </a:xfrm>
          <a:prstGeom prst="rect">
            <a:avLst/>
          </a:prstGeom>
        </p:spPr>
      </p:pic>
    </p:spTree>
    <p:extLst>
      <p:ext uri="{BB962C8B-B14F-4D97-AF65-F5344CB8AC3E}">
        <p14:creationId xmlns:p14="http://schemas.microsoft.com/office/powerpoint/2010/main" val="235467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72808" cy="3914405"/>
          </a:xfrm>
          <a:prstGeom prst="rect">
            <a:avLst/>
          </a:prstGeom>
        </p:spPr>
        <p:txBody>
          <a:bodyPr wrap="square">
            <a:spAutoFit/>
          </a:bodyPr>
          <a:lstStyle/>
          <a:p>
            <a:pPr>
              <a:lnSpc>
                <a:spcPct val="150000"/>
              </a:lnSpc>
              <a:spcBef>
                <a:spcPts val="1000"/>
              </a:spcBef>
              <a:buClr>
                <a:srgbClr val="000000"/>
              </a:buClr>
              <a:buSzPct val="100000"/>
              <a:defRPr/>
            </a:pPr>
            <a:r>
              <a:rPr lang="sv-SE" sz="2800" dirty="0">
                <a:latin typeface="Avenir Book" panose="02000503020000020003" pitchFamily="2" charset="0"/>
                <a:ea typeface="Roboto Condensed Light" panose="02000000000000000000" pitchFamily="2" charset="0"/>
              </a:rPr>
              <a:t>Den femte och sista sektionen tar upp hur man behöver arbeta med </a:t>
            </a:r>
            <a:r>
              <a:rPr lang="sv-SE" sz="2800" b="1" dirty="0">
                <a:latin typeface="Avenir Book" panose="02000503020000020003" pitchFamily="2" charset="0"/>
                <a:ea typeface="Roboto Condensed Light" panose="02000000000000000000" pitchFamily="2" charset="0"/>
              </a:rPr>
              <a:t>Kvalitetsutveckling</a:t>
            </a:r>
            <a:r>
              <a:rPr lang="sv-SE" sz="2800" dirty="0">
                <a:latin typeface="Avenir Book" panose="02000503020000020003" pitchFamily="2" charset="0"/>
                <a:ea typeface="Roboto Condensed Light" panose="02000000000000000000" pitchFamily="2" charset="0"/>
              </a:rPr>
              <a:t> och kontinuerlig kvalitetssäkring om verksamheten ska kunna hållas up-to-date och svara mot såväl ungas som samhället ständigt skiftande behov:</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82E74967-559A-DB45-837C-DA337316D526}"/>
              </a:ext>
            </a:extLst>
          </p:cNvPr>
          <p:cNvPicPr>
            <a:picLocks noChangeAspect="1"/>
          </p:cNvPicPr>
          <p:nvPr/>
        </p:nvPicPr>
        <p:blipFill>
          <a:blip r:embed="rId4"/>
          <a:stretch>
            <a:fillRect/>
          </a:stretch>
        </p:blipFill>
        <p:spPr>
          <a:xfrm>
            <a:off x="9016938" y="2292350"/>
            <a:ext cx="2730500" cy="2273300"/>
          </a:xfrm>
          <a:prstGeom prst="rect">
            <a:avLst/>
          </a:prstGeom>
        </p:spPr>
      </p:pic>
    </p:spTree>
    <p:extLst>
      <p:ext uri="{BB962C8B-B14F-4D97-AF65-F5344CB8AC3E}">
        <p14:creationId xmlns:p14="http://schemas.microsoft.com/office/powerpoint/2010/main" val="3335245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8105514"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Kvalitetsutveckling av verksamheten behöver:</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2441117"/>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ett tydligt och heltäckande system för dokumentation och uppföljning av utfall, förutsättningar och arbetsprocesser i relation till mätbara indikatorer och mål;</a:t>
            </a:r>
          </a:p>
        </p:txBody>
      </p:sp>
      <p:pic>
        <p:nvPicPr>
          <p:cNvPr id="9" name="Bildobjekt 8">
            <a:extLst>
              <a:ext uri="{FF2B5EF4-FFF2-40B4-BE49-F238E27FC236}">
                <a16:creationId xmlns:a16="http://schemas.microsoft.com/office/drawing/2014/main" id="{84CB1CE9-E01E-8C4F-A5C1-853915318AAE}"/>
              </a:ext>
            </a:extLst>
          </p:cNvPr>
          <p:cNvPicPr>
            <a:picLocks noChangeAspect="1"/>
          </p:cNvPicPr>
          <p:nvPr/>
        </p:nvPicPr>
        <p:blipFill>
          <a:blip r:embed="rId4"/>
          <a:stretch>
            <a:fillRect/>
          </a:stretch>
        </p:blipFill>
        <p:spPr>
          <a:xfrm>
            <a:off x="9016938" y="2292350"/>
            <a:ext cx="2730500" cy="2273300"/>
          </a:xfrm>
          <a:prstGeom prst="rect">
            <a:avLst/>
          </a:prstGeom>
        </p:spPr>
      </p:pic>
    </p:spTree>
    <p:extLst>
      <p:ext uri="{BB962C8B-B14F-4D97-AF65-F5344CB8AC3E}">
        <p14:creationId xmlns:p14="http://schemas.microsoft.com/office/powerpoint/2010/main" val="60636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610005" cy="4825232"/>
          </a:xfrm>
          <a:prstGeom prst="rect">
            <a:avLst/>
          </a:prstGeom>
        </p:spPr>
        <p:txBody>
          <a:bodyPr wrap="square">
            <a:spAutoFit/>
          </a:bodyPr>
          <a:lstStyle/>
          <a:p>
            <a:pPr>
              <a:lnSpc>
                <a:spcPct val="150000"/>
              </a:lnSpc>
              <a:spcBef>
                <a:spcPts val="1000"/>
              </a:spcBef>
              <a:buClr>
                <a:srgbClr val="000000"/>
              </a:buClr>
              <a:buSzPct val="100000"/>
              <a:defRPr/>
            </a:pPr>
            <a:r>
              <a:rPr lang="sv-SE" sz="2800" b="1" dirty="0">
                <a:latin typeface="Avenir Book" panose="02000503020000020003" pitchFamily="2" charset="0"/>
                <a:ea typeface="Roboto Condensed Light" panose="02000000000000000000" pitchFamily="2" charset="0"/>
              </a:rPr>
              <a:t>Chartern:</a:t>
            </a:r>
          </a:p>
          <a:p>
            <a:pPr marL="457200" indent="-457200">
              <a:lnSpc>
                <a:spcPct val="150000"/>
              </a:lnSpc>
              <a:spcBef>
                <a:spcPts val="1000"/>
              </a:spcBef>
              <a:buClr>
                <a:srgbClr val="000000"/>
              </a:buClr>
              <a:buSzPct val="100000"/>
              <a:buFont typeface="Arial" panose="020B0604020202020204" pitchFamily="34" charset="0"/>
              <a:buChar char="•"/>
              <a:defRPr/>
            </a:pPr>
            <a:r>
              <a:rPr lang="sv-SE" sz="2400" dirty="0">
                <a:latin typeface="Avenir Book" panose="02000503020000020003" pitchFamily="2" charset="0"/>
                <a:ea typeface="Roboto Condensed Light" panose="02000000000000000000" pitchFamily="2" charset="0"/>
              </a:rPr>
              <a:t>Utgår från och bygger på EU:s ministerråds slutsatser och Europarådets rekommendation.</a:t>
            </a:r>
          </a:p>
          <a:p>
            <a:pPr marL="457200" indent="-457200">
              <a:lnSpc>
                <a:spcPct val="150000"/>
              </a:lnSpc>
              <a:spcBef>
                <a:spcPts val="1000"/>
              </a:spcBef>
              <a:buClr>
                <a:srgbClr val="000000"/>
              </a:buClr>
              <a:buSzPct val="100000"/>
              <a:buFont typeface="Arial" panose="020B0604020202020204" pitchFamily="34" charset="0"/>
              <a:buChar char="•"/>
              <a:defRPr/>
            </a:pPr>
            <a:r>
              <a:rPr lang="sv-SE" sz="2400" dirty="0">
                <a:latin typeface="Avenir Book" panose="02000503020000020003" pitchFamily="2" charset="0"/>
                <a:ea typeface="Roboto Condensed Light" panose="02000000000000000000" pitchFamily="2" charset="0"/>
              </a:rPr>
              <a:t>Konkretiserar en samlad europeisk kunskap och erfarenhet om vad som krävs för att etablera och bibehålla kvalitet i öppen </a:t>
            </a:r>
            <a:br>
              <a:rPr lang="sv-SE" sz="2400" dirty="0">
                <a:latin typeface="Avenir Book" panose="02000503020000020003" pitchFamily="2" charset="0"/>
                <a:ea typeface="Roboto Condensed Light" panose="02000000000000000000" pitchFamily="2" charset="0"/>
              </a:rPr>
            </a:br>
            <a:r>
              <a:rPr lang="sv-SE" sz="2400" dirty="0">
                <a:latin typeface="Avenir Book" panose="02000503020000020003" pitchFamily="2" charset="0"/>
                <a:ea typeface="Roboto Condensed Light" panose="02000000000000000000" pitchFamily="2" charset="0"/>
              </a:rPr>
              <a:t>fritids och ungdomsverksamhet.</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3" name="Bildobjekt 2" descr="En bild som visar text&#10;&#10;Automatiskt genererad beskrivning">
            <a:extLst>
              <a:ext uri="{FF2B5EF4-FFF2-40B4-BE49-F238E27FC236}">
                <a16:creationId xmlns:a16="http://schemas.microsoft.com/office/drawing/2014/main" id="{DF76DF46-E0A5-3A4D-886D-FD77C3CFD627}"/>
              </a:ext>
            </a:extLst>
          </p:cNvPr>
          <p:cNvPicPr>
            <a:picLocks noChangeAspect="1"/>
          </p:cNvPicPr>
          <p:nvPr/>
        </p:nvPicPr>
        <p:blipFill>
          <a:blip r:embed="rId4"/>
          <a:stretch>
            <a:fillRect/>
          </a:stretch>
        </p:blipFill>
        <p:spPr>
          <a:xfrm>
            <a:off x="6744072" y="3346174"/>
            <a:ext cx="4724400" cy="1892300"/>
          </a:xfrm>
          <a:prstGeom prst="rect">
            <a:avLst/>
          </a:prstGeom>
        </p:spPr>
      </p:pic>
    </p:spTree>
    <p:extLst>
      <p:ext uri="{BB962C8B-B14F-4D97-AF65-F5344CB8AC3E}">
        <p14:creationId xmlns:p14="http://schemas.microsoft.com/office/powerpoint/2010/main" val="2256776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8105514"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Kvalitetsutveckling av verksamheten behöver:</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1240789"/>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regelbundna och aktuella kartläggningar av lokala förhållanden och behov;</a:t>
            </a:r>
          </a:p>
        </p:txBody>
      </p:sp>
      <p:pic>
        <p:nvPicPr>
          <p:cNvPr id="9" name="Bildobjekt 8">
            <a:extLst>
              <a:ext uri="{FF2B5EF4-FFF2-40B4-BE49-F238E27FC236}">
                <a16:creationId xmlns:a16="http://schemas.microsoft.com/office/drawing/2014/main" id="{84CB1CE9-E01E-8C4F-A5C1-853915318AAE}"/>
              </a:ext>
            </a:extLst>
          </p:cNvPr>
          <p:cNvPicPr>
            <a:picLocks noChangeAspect="1"/>
          </p:cNvPicPr>
          <p:nvPr/>
        </p:nvPicPr>
        <p:blipFill>
          <a:blip r:embed="rId4"/>
          <a:stretch>
            <a:fillRect/>
          </a:stretch>
        </p:blipFill>
        <p:spPr>
          <a:xfrm>
            <a:off x="9016938" y="2292350"/>
            <a:ext cx="2730500" cy="2273300"/>
          </a:xfrm>
          <a:prstGeom prst="rect">
            <a:avLst/>
          </a:prstGeom>
        </p:spPr>
      </p:pic>
    </p:spTree>
    <p:extLst>
      <p:ext uri="{BB962C8B-B14F-4D97-AF65-F5344CB8AC3E}">
        <p14:creationId xmlns:p14="http://schemas.microsoft.com/office/powerpoint/2010/main" val="3566467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8105514"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Kvalitetsutveckling av verksamheten behöver:</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3041282"/>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tydliga rutiner för kontinuerlig analys av och reflektion kring utfall i relation till förutsättningar, arbetsprocesser och aktiviteter, samt behovet av fortsatt utveckling;</a:t>
            </a:r>
          </a:p>
        </p:txBody>
      </p:sp>
      <p:pic>
        <p:nvPicPr>
          <p:cNvPr id="9" name="Bildobjekt 8">
            <a:extLst>
              <a:ext uri="{FF2B5EF4-FFF2-40B4-BE49-F238E27FC236}">
                <a16:creationId xmlns:a16="http://schemas.microsoft.com/office/drawing/2014/main" id="{84CB1CE9-E01E-8C4F-A5C1-853915318AAE}"/>
              </a:ext>
            </a:extLst>
          </p:cNvPr>
          <p:cNvPicPr>
            <a:picLocks noChangeAspect="1"/>
          </p:cNvPicPr>
          <p:nvPr/>
        </p:nvPicPr>
        <p:blipFill>
          <a:blip r:embed="rId4"/>
          <a:stretch>
            <a:fillRect/>
          </a:stretch>
        </p:blipFill>
        <p:spPr>
          <a:xfrm>
            <a:off x="9016938" y="2292350"/>
            <a:ext cx="2730500" cy="2273300"/>
          </a:xfrm>
          <a:prstGeom prst="rect">
            <a:avLst/>
          </a:prstGeom>
        </p:spPr>
      </p:pic>
    </p:spTree>
    <p:extLst>
      <p:ext uri="{BB962C8B-B14F-4D97-AF65-F5344CB8AC3E}">
        <p14:creationId xmlns:p14="http://schemas.microsoft.com/office/powerpoint/2010/main" val="2685790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8105514"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Kvalitetsutveckling av verksamheten behöver:</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3041282"/>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tydliga rutiner för kontinuerliga upp-dateringar rörande nationell och internationell forskning, trender och metoder inom sektorn ungdom och öppen ungdomsverksamhet;</a:t>
            </a:r>
          </a:p>
        </p:txBody>
      </p:sp>
      <p:pic>
        <p:nvPicPr>
          <p:cNvPr id="9" name="Bildobjekt 8">
            <a:extLst>
              <a:ext uri="{FF2B5EF4-FFF2-40B4-BE49-F238E27FC236}">
                <a16:creationId xmlns:a16="http://schemas.microsoft.com/office/drawing/2014/main" id="{84CB1CE9-E01E-8C4F-A5C1-853915318AAE}"/>
              </a:ext>
            </a:extLst>
          </p:cNvPr>
          <p:cNvPicPr>
            <a:picLocks noChangeAspect="1"/>
          </p:cNvPicPr>
          <p:nvPr/>
        </p:nvPicPr>
        <p:blipFill>
          <a:blip r:embed="rId4"/>
          <a:stretch>
            <a:fillRect/>
          </a:stretch>
        </p:blipFill>
        <p:spPr>
          <a:xfrm>
            <a:off x="9016938" y="2292350"/>
            <a:ext cx="2730500" cy="2273300"/>
          </a:xfrm>
          <a:prstGeom prst="rect">
            <a:avLst/>
          </a:prstGeom>
        </p:spPr>
      </p:pic>
    </p:spTree>
    <p:extLst>
      <p:ext uri="{BB962C8B-B14F-4D97-AF65-F5344CB8AC3E}">
        <p14:creationId xmlns:p14="http://schemas.microsoft.com/office/powerpoint/2010/main" val="3403099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8105514"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Kvalitetsutveckling av verksamheten behöver:</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2441117"/>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gemensamma ansträngningar av alla intressenter när det gäller att samarbeta runt kvalitetsutveckling och införande av innovationer;</a:t>
            </a:r>
          </a:p>
        </p:txBody>
      </p:sp>
      <p:pic>
        <p:nvPicPr>
          <p:cNvPr id="9" name="Bildobjekt 8">
            <a:extLst>
              <a:ext uri="{FF2B5EF4-FFF2-40B4-BE49-F238E27FC236}">
                <a16:creationId xmlns:a16="http://schemas.microsoft.com/office/drawing/2014/main" id="{84CB1CE9-E01E-8C4F-A5C1-853915318AAE}"/>
              </a:ext>
            </a:extLst>
          </p:cNvPr>
          <p:cNvPicPr>
            <a:picLocks noChangeAspect="1"/>
          </p:cNvPicPr>
          <p:nvPr/>
        </p:nvPicPr>
        <p:blipFill>
          <a:blip r:embed="rId4"/>
          <a:stretch>
            <a:fillRect/>
          </a:stretch>
        </p:blipFill>
        <p:spPr>
          <a:xfrm>
            <a:off x="9016938" y="2292350"/>
            <a:ext cx="2730500" cy="2273300"/>
          </a:xfrm>
          <a:prstGeom prst="rect">
            <a:avLst/>
          </a:prstGeom>
        </p:spPr>
      </p:pic>
    </p:spTree>
    <p:extLst>
      <p:ext uri="{BB962C8B-B14F-4D97-AF65-F5344CB8AC3E}">
        <p14:creationId xmlns:p14="http://schemas.microsoft.com/office/powerpoint/2010/main" val="2559833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8105514" cy="682751"/>
          </a:xfrm>
          <a:prstGeom prst="rect">
            <a:avLst/>
          </a:prstGeom>
        </p:spPr>
        <p:txBody>
          <a:bodyPr wrap="square">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Kvalitetsutveckling av verksamheten behöver:</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3F2DC2B9-707E-0345-BDCE-DCAF89CDBD27}"/>
              </a:ext>
            </a:extLst>
          </p:cNvPr>
          <p:cNvSpPr/>
          <p:nvPr/>
        </p:nvSpPr>
        <p:spPr>
          <a:xfrm>
            <a:off x="911424" y="1615244"/>
            <a:ext cx="6840760" cy="3041282"/>
          </a:xfrm>
          <a:prstGeom prst="rect">
            <a:avLst/>
          </a:prstGeom>
        </p:spPr>
        <p:txBody>
          <a:bodyPr wrap="square">
            <a:spAutoFit/>
          </a:bodyPr>
          <a:lstStyle/>
          <a:p>
            <a:pPr marL="361950" lvl="1" indent="-361950" defTabSz="449263" eaLnBrk="0" fontAlgn="base" hangingPunct="0">
              <a:lnSpc>
                <a:spcPct val="150000"/>
              </a:lnSpc>
              <a:spcBef>
                <a:spcPct val="0"/>
              </a:spcBef>
              <a:spcAft>
                <a:spcPct val="0"/>
              </a:spcAft>
              <a:buFont typeface="Arial" panose="020B0604020202020204" pitchFamily="34" charset="0"/>
              <a:buChar char="•"/>
            </a:pPr>
            <a:r>
              <a:rPr lang="sv-SE" sz="2600" dirty="0">
                <a:solidFill>
                  <a:prstClr val="black"/>
                </a:solidFill>
                <a:latin typeface="Avenir Book" panose="02000503020000020003" pitchFamily="2" charset="0"/>
                <a:ea typeface="Roboto Condensed Light" panose="02000000000000000000" pitchFamily="2" charset="0"/>
              </a:rPr>
              <a:t>kontinuerlig kompetensutveckling av ungdomsarbetare baserad på ett tydligt kompetensramverk i kombination med en analys av lokala utfall, behov, styrkor och svagheter.</a:t>
            </a:r>
          </a:p>
        </p:txBody>
      </p:sp>
      <p:pic>
        <p:nvPicPr>
          <p:cNvPr id="9" name="Bildobjekt 8">
            <a:extLst>
              <a:ext uri="{FF2B5EF4-FFF2-40B4-BE49-F238E27FC236}">
                <a16:creationId xmlns:a16="http://schemas.microsoft.com/office/drawing/2014/main" id="{84CB1CE9-E01E-8C4F-A5C1-853915318AAE}"/>
              </a:ext>
            </a:extLst>
          </p:cNvPr>
          <p:cNvPicPr>
            <a:picLocks noChangeAspect="1"/>
          </p:cNvPicPr>
          <p:nvPr/>
        </p:nvPicPr>
        <p:blipFill>
          <a:blip r:embed="rId4"/>
          <a:stretch>
            <a:fillRect/>
          </a:stretch>
        </p:blipFill>
        <p:spPr>
          <a:xfrm>
            <a:off x="9016938" y="2292350"/>
            <a:ext cx="2730500" cy="2273300"/>
          </a:xfrm>
          <a:prstGeom prst="rect">
            <a:avLst/>
          </a:prstGeom>
        </p:spPr>
      </p:pic>
    </p:spTree>
    <p:extLst>
      <p:ext uri="{BB962C8B-B14F-4D97-AF65-F5344CB8AC3E}">
        <p14:creationId xmlns:p14="http://schemas.microsoft.com/office/powerpoint/2010/main" val="1599310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911424" y="1340768"/>
            <a:ext cx="5184576" cy="2384692"/>
          </a:xfrm>
          <a:prstGeom prst="rect">
            <a:avLst/>
          </a:prstGeom>
          <a:noFill/>
          <a:ln w="57150">
            <a:noFill/>
          </a:ln>
        </p:spPr>
        <p:txBody>
          <a:bodyPr wrap="square" rtlCol="0">
            <a:spAutoFit/>
          </a:bodyPr>
          <a:lstStyle/>
          <a:p>
            <a:pPr defTabSz="449263" eaLnBrk="0" fontAlgn="base" hangingPunct="0">
              <a:lnSpc>
                <a:spcPct val="150000"/>
              </a:lnSpc>
              <a:spcBef>
                <a:spcPct val="0"/>
              </a:spcBef>
              <a:spcAft>
                <a:spcPct val="0"/>
              </a:spcAft>
            </a:pPr>
            <a:r>
              <a:rPr lang="sv-SE" sz="2800" b="1" dirty="0">
                <a:solidFill>
                  <a:prstClr val="black"/>
                </a:solidFill>
                <a:latin typeface="Avenir Book" panose="02000503020000020003" pitchFamily="2" charset="0"/>
                <a:ea typeface="Roboto Condensed Light" charset="0"/>
                <a:cs typeface="Roboto Condensed Light" charset="0"/>
              </a:rPr>
              <a:t>Du kan ladda ner den svenska översättning av chartern på:</a:t>
            </a:r>
          </a:p>
          <a:p>
            <a:pPr defTabSz="449263" eaLnBrk="0" fontAlgn="base" hangingPunct="0">
              <a:lnSpc>
                <a:spcPct val="150000"/>
              </a:lnSpc>
              <a:spcBef>
                <a:spcPct val="0"/>
              </a:spcBef>
              <a:spcAft>
                <a:spcPct val="0"/>
              </a:spcAft>
            </a:pPr>
            <a:endParaRPr lang="sv-SE" sz="800" b="1" dirty="0">
              <a:solidFill>
                <a:prstClr val="black"/>
              </a:solidFill>
              <a:latin typeface="Avenir Book" panose="02000503020000020003" pitchFamily="2" charset="0"/>
              <a:ea typeface="Roboto Condensed Light" charset="0"/>
              <a:cs typeface="Roboto Condensed Light" charset="0"/>
            </a:endParaRPr>
          </a:p>
          <a:p>
            <a:pPr defTabSz="449263" eaLnBrk="0" fontAlgn="base" hangingPunct="0">
              <a:lnSpc>
                <a:spcPct val="150000"/>
              </a:lnSpc>
              <a:spcBef>
                <a:spcPct val="0"/>
              </a:spcBef>
              <a:spcAft>
                <a:spcPct val="0"/>
              </a:spcAft>
            </a:pPr>
            <a:r>
              <a:rPr lang="sv-SE" sz="2800" dirty="0" err="1">
                <a:solidFill>
                  <a:prstClr val="black"/>
                </a:solidFill>
                <a:latin typeface="Avenir Book" panose="02000503020000020003" pitchFamily="2" charset="0"/>
                <a:ea typeface="Roboto Condensed Light" charset="0"/>
                <a:cs typeface="Roboto Condensed Light" charset="0"/>
              </a:rPr>
              <a:t>www.europegoeslocal.eu</a:t>
            </a:r>
            <a:endParaRPr lang="sv-SE" sz="2800" dirty="0">
              <a:solidFill>
                <a:prstClr val="black"/>
              </a:solidFill>
              <a:latin typeface="Avenir Book" panose="02000503020000020003" pitchFamily="2" charset="0"/>
              <a:ea typeface="Roboto Condensed Light" charset="0"/>
              <a:cs typeface="Roboto Condensed Light" charset="0"/>
            </a:endParaRPr>
          </a:p>
          <a:p>
            <a:pPr defTabSz="449263" eaLnBrk="0" fontAlgn="base" hangingPunct="0">
              <a:lnSpc>
                <a:spcPct val="150000"/>
              </a:lnSpc>
              <a:spcBef>
                <a:spcPct val="0"/>
              </a:spcBef>
              <a:spcAft>
                <a:spcPct val="0"/>
              </a:spcAft>
            </a:pPr>
            <a:endParaRPr lang="sv-SE" sz="800" dirty="0">
              <a:solidFill>
                <a:prstClr val="black"/>
              </a:solidFill>
              <a:latin typeface="Avenir Book" panose="02000503020000020003" pitchFamily="2" charset="0"/>
              <a:ea typeface="Roboto Condensed Light" charset="0"/>
              <a:cs typeface="Roboto Condensed Light" charset="0"/>
            </a:endParaRPr>
          </a:p>
        </p:txBody>
      </p:sp>
      <p:pic>
        <p:nvPicPr>
          <p:cNvPr id="3" name="Bildobjekt 2" descr="En bild som visar text&#10;&#10;Automatiskt genererad beskrivning">
            <a:extLst>
              <a:ext uri="{FF2B5EF4-FFF2-40B4-BE49-F238E27FC236}">
                <a16:creationId xmlns:a16="http://schemas.microsoft.com/office/drawing/2014/main" id="{62D04DE6-59B2-3C49-99FA-D8C19E429075}"/>
              </a:ext>
            </a:extLst>
          </p:cNvPr>
          <p:cNvPicPr>
            <a:picLocks noChangeAspect="1"/>
          </p:cNvPicPr>
          <p:nvPr/>
        </p:nvPicPr>
        <p:blipFill>
          <a:blip r:embed="rId3"/>
          <a:stretch>
            <a:fillRect/>
          </a:stretch>
        </p:blipFill>
        <p:spPr>
          <a:xfrm>
            <a:off x="7645740" y="935416"/>
            <a:ext cx="3240360" cy="4298878"/>
          </a:xfrm>
          <a:prstGeom prst="rect">
            <a:avLst/>
          </a:prstGeom>
          <a:ln>
            <a:solidFill>
              <a:schemeClr val="bg2">
                <a:lumMod val="75000"/>
              </a:schemeClr>
            </a:solidFill>
          </a:ln>
          <a:effectLst>
            <a:outerShdw dist="127000" dir="2700000" algn="tl" rotWithShape="0">
              <a:prstClr val="black">
                <a:alpha val="40000"/>
              </a:prstClr>
            </a:outerShdw>
          </a:effectLst>
        </p:spPr>
      </p:pic>
      <p:pic>
        <p:nvPicPr>
          <p:cNvPr id="7" name="Picture 2" descr="urope Goes Local">
            <a:extLst>
              <a:ext uri="{FF2B5EF4-FFF2-40B4-BE49-F238E27FC236}">
                <a16:creationId xmlns:a16="http://schemas.microsoft.com/office/drawing/2014/main" id="{F06F2BF7-8C23-AD4C-BEFF-320286D4B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51772CE5-E437-2D4A-A548-1FB0E8E9E253}"/>
              </a:ext>
            </a:extLst>
          </p:cNvPr>
          <p:cNvPicPr>
            <a:picLocks noChangeAspect="1"/>
          </p:cNvPicPr>
          <p:nvPr/>
        </p:nvPicPr>
        <p:blipFill rotWithShape="1">
          <a:blip r:embed="rId5"/>
          <a:srcRect t="29314" b="21326"/>
          <a:stretch/>
        </p:blipFill>
        <p:spPr>
          <a:xfrm>
            <a:off x="-8045" y="6765925"/>
            <a:ext cx="12192000" cy="92075"/>
          </a:xfrm>
          <a:prstGeom prst="rect">
            <a:avLst/>
          </a:prstGeom>
        </p:spPr>
      </p:pic>
      <p:pic>
        <p:nvPicPr>
          <p:cNvPr id="11" name="Bildobjekt 10">
            <a:extLst>
              <a:ext uri="{FF2B5EF4-FFF2-40B4-BE49-F238E27FC236}">
                <a16:creationId xmlns:a16="http://schemas.microsoft.com/office/drawing/2014/main" id="{CC087AC7-B59D-9841-AE9D-E4A897ACE07B}"/>
              </a:ext>
            </a:extLst>
          </p:cNvPr>
          <p:cNvPicPr>
            <a:picLocks noChangeAspect="1"/>
          </p:cNvPicPr>
          <p:nvPr/>
        </p:nvPicPr>
        <p:blipFill rotWithShape="1">
          <a:blip r:embed="rId5"/>
          <a:srcRect t="29314" b="21326"/>
          <a:stretch/>
        </p:blipFill>
        <p:spPr>
          <a:xfrm>
            <a:off x="-8045" y="0"/>
            <a:ext cx="12192000" cy="92075"/>
          </a:xfrm>
          <a:prstGeom prst="rect">
            <a:avLst/>
          </a:prstGeom>
        </p:spPr>
      </p:pic>
    </p:spTree>
    <p:extLst>
      <p:ext uri="{BB962C8B-B14F-4D97-AF65-F5344CB8AC3E}">
        <p14:creationId xmlns:p14="http://schemas.microsoft.com/office/powerpoint/2010/main" val="2599158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43D7DE-9A41-6B4F-9EA4-96E5E9E82BB5}"/>
              </a:ext>
            </a:extLst>
          </p:cNvPr>
          <p:cNvSpPr>
            <a:spLocks noGrp="1"/>
          </p:cNvSpPr>
          <p:nvPr>
            <p:ph type="ctrTitle"/>
          </p:nvPr>
        </p:nvSpPr>
        <p:spPr>
          <a:xfrm>
            <a:off x="1524000" y="680009"/>
            <a:ext cx="9144000" cy="1294068"/>
          </a:xfrm>
        </p:spPr>
        <p:txBody>
          <a:bodyPr anchor="t" anchorCtr="0">
            <a:noAutofit/>
          </a:bodyPr>
          <a:lstStyle/>
          <a:p>
            <a:r>
              <a:rPr lang="sv-SE" sz="4400" b="1" dirty="0">
                <a:solidFill>
                  <a:srgbClr val="007572"/>
                </a:solidFill>
                <a:latin typeface="Avenir Book" panose="02000503020000020003" pitchFamily="2" charset="0"/>
                <a:ea typeface="Roboto Condensed" charset="0"/>
                <a:cs typeface="Roboto Condensed" charset="0"/>
              </a:rPr>
              <a:t>Nationella arbetsgruppen för EGL</a:t>
            </a:r>
            <a:br>
              <a:rPr lang="sv-SE" sz="4400" b="1" dirty="0">
                <a:solidFill>
                  <a:srgbClr val="007572"/>
                </a:solidFill>
                <a:latin typeface="Avenir Book" panose="02000503020000020003" pitchFamily="2" charset="0"/>
                <a:ea typeface="Roboto Condensed" charset="0"/>
                <a:cs typeface="Roboto Condensed" charset="0"/>
              </a:rPr>
            </a:br>
            <a:r>
              <a:rPr lang="sv-SE" sz="3600" b="1" u="sng" dirty="0" err="1">
                <a:solidFill>
                  <a:srgbClr val="007572"/>
                </a:solidFill>
                <a:latin typeface="Avenir Book" panose="02000503020000020003" pitchFamily="2" charset="0"/>
                <a:ea typeface="Roboto Condensed" charset="0"/>
                <a:cs typeface="Roboto Condensed" charset="0"/>
              </a:rPr>
              <a:t>eglsverige.se</a:t>
            </a:r>
            <a:endParaRPr lang="sv-SE" sz="3600" u="sng" dirty="0">
              <a:latin typeface="Avenir Book" panose="02000503020000020003" pitchFamily="2" charset="0"/>
            </a:endParaRPr>
          </a:p>
        </p:txBody>
      </p:sp>
      <p:pic>
        <p:nvPicPr>
          <p:cNvPr id="19" name="Bildobjekt 18">
            <a:extLst>
              <a:ext uri="{FF2B5EF4-FFF2-40B4-BE49-F238E27FC236}">
                <a16:creationId xmlns:a16="http://schemas.microsoft.com/office/drawing/2014/main" id="{B8A8B778-FDA8-7E4B-9B0D-A06006A1F2AE}"/>
              </a:ext>
            </a:extLst>
          </p:cNvPr>
          <p:cNvPicPr>
            <a:picLocks noChangeAspect="1"/>
          </p:cNvPicPr>
          <p:nvPr/>
        </p:nvPicPr>
        <p:blipFill>
          <a:blip r:embed="rId3"/>
          <a:stretch>
            <a:fillRect/>
          </a:stretch>
        </p:blipFill>
        <p:spPr>
          <a:xfrm>
            <a:off x="2279576" y="4957192"/>
            <a:ext cx="1730465" cy="916129"/>
          </a:xfrm>
          <a:prstGeom prst="rect">
            <a:avLst/>
          </a:prstGeom>
        </p:spPr>
      </p:pic>
      <p:pic>
        <p:nvPicPr>
          <p:cNvPr id="21" name="Bildobjekt 20">
            <a:extLst>
              <a:ext uri="{FF2B5EF4-FFF2-40B4-BE49-F238E27FC236}">
                <a16:creationId xmlns:a16="http://schemas.microsoft.com/office/drawing/2014/main" id="{22D80499-D30D-A34E-9988-3D3EB287F4B0}"/>
              </a:ext>
            </a:extLst>
          </p:cNvPr>
          <p:cNvPicPr>
            <a:picLocks noChangeAspect="1"/>
          </p:cNvPicPr>
          <p:nvPr/>
        </p:nvPicPr>
        <p:blipFill>
          <a:blip r:embed="rId4"/>
          <a:stretch>
            <a:fillRect/>
          </a:stretch>
        </p:blipFill>
        <p:spPr>
          <a:xfrm>
            <a:off x="5279702" y="5092534"/>
            <a:ext cx="1632596" cy="645445"/>
          </a:xfrm>
          <a:prstGeom prst="rect">
            <a:avLst/>
          </a:prstGeom>
        </p:spPr>
      </p:pic>
      <p:sp>
        <p:nvSpPr>
          <p:cNvPr id="22" name="Rektangel 21">
            <a:extLst>
              <a:ext uri="{FF2B5EF4-FFF2-40B4-BE49-F238E27FC236}">
                <a16:creationId xmlns:a16="http://schemas.microsoft.com/office/drawing/2014/main" id="{BEB3C7B2-FD81-F449-AE4C-C4A7D9682C97}"/>
              </a:ext>
            </a:extLst>
          </p:cNvPr>
          <p:cNvSpPr/>
          <p:nvPr/>
        </p:nvSpPr>
        <p:spPr>
          <a:xfrm>
            <a:off x="2597184" y="6155567"/>
            <a:ext cx="7467301" cy="400110"/>
          </a:xfrm>
          <a:prstGeom prst="rect">
            <a:avLst/>
          </a:prstGeom>
        </p:spPr>
        <p:txBody>
          <a:bodyPr wrap="none">
            <a:spAutoFit/>
          </a:bodyPr>
          <a:lstStyle/>
          <a:p>
            <a:r>
              <a:rPr lang="sv-SE" sz="2000" b="1" dirty="0">
                <a:solidFill>
                  <a:srgbClr val="007572"/>
                </a:solidFill>
                <a:latin typeface="Avenir Book" panose="02000503020000020003" pitchFamily="2" charset="0"/>
                <a:ea typeface="Roboto Condensed" charset="0"/>
                <a:cs typeface="Roboto Condensed" charset="0"/>
              </a:rPr>
              <a:t>Detta material är finansierat av MUCF och producerat av KEKS  </a:t>
            </a:r>
            <a:endParaRPr lang="sv-SE" sz="2000" dirty="0"/>
          </a:p>
        </p:txBody>
      </p:sp>
      <p:pic>
        <p:nvPicPr>
          <p:cNvPr id="15" name="Picture 2" descr="urope Goes Local">
            <a:extLst>
              <a:ext uri="{FF2B5EF4-FFF2-40B4-BE49-F238E27FC236}">
                <a16:creationId xmlns:a16="http://schemas.microsoft.com/office/drawing/2014/main" id="{626B4C13-2D7D-EF44-9C4B-6166041D1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233"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15">
            <a:extLst>
              <a:ext uri="{FF2B5EF4-FFF2-40B4-BE49-F238E27FC236}">
                <a16:creationId xmlns:a16="http://schemas.microsoft.com/office/drawing/2014/main" id="{90449B7B-C90B-3441-8BB6-D3F22E51238C}"/>
              </a:ext>
            </a:extLst>
          </p:cNvPr>
          <p:cNvPicPr>
            <a:picLocks noChangeAspect="1"/>
          </p:cNvPicPr>
          <p:nvPr/>
        </p:nvPicPr>
        <p:blipFill rotWithShape="1">
          <a:blip r:embed="rId6"/>
          <a:srcRect t="29314" b="21326"/>
          <a:stretch/>
        </p:blipFill>
        <p:spPr>
          <a:xfrm>
            <a:off x="0" y="6765925"/>
            <a:ext cx="12192000" cy="92075"/>
          </a:xfrm>
          <a:prstGeom prst="rect">
            <a:avLst/>
          </a:prstGeom>
        </p:spPr>
      </p:pic>
      <p:pic>
        <p:nvPicPr>
          <p:cNvPr id="17" name="Bildobjekt 16">
            <a:extLst>
              <a:ext uri="{FF2B5EF4-FFF2-40B4-BE49-F238E27FC236}">
                <a16:creationId xmlns:a16="http://schemas.microsoft.com/office/drawing/2014/main" id="{7ECE7C9E-6F67-A94B-AD3C-9551B8A68AE6}"/>
              </a:ext>
            </a:extLst>
          </p:cNvPr>
          <p:cNvPicPr>
            <a:picLocks noChangeAspect="1"/>
          </p:cNvPicPr>
          <p:nvPr/>
        </p:nvPicPr>
        <p:blipFill rotWithShape="1">
          <a:blip r:embed="rId6"/>
          <a:srcRect t="29314" b="21326"/>
          <a:stretch/>
        </p:blipFill>
        <p:spPr>
          <a:xfrm>
            <a:off x="0" y="0"/>
            <a:ext cx="12192000" cy="92075"/>
          </a:xfrm>
          <a:prstGeom prst="rect">
            <a:avLst/>
          </a:prstGeom>
        </p:spPr>
      </p:pic>
      <p:grpSp>
        <p:nvGrpSpPr>
          <p:cNvPr id="11" name="Grupp 10">
            <a:extLst>
              <a:ext uri="{FF2B5EF4-FFF2-40B4-BE49-F238E27FC236}">
                <a16:creationId xmlns:a16="http://schemas.microsoft.com/office/drawing/2014/main" id="{C595ED43-F08F-3447-AD6A-5FC2B018576D}"/>
              </a:ext>
            </a:extLst>
          </p:cNvPr>
          <p:cNvGrpSpPr/>
          <p:nvPr/>
        </p:nvGrpSpPr>
        <p:grpSpPr>
          <a:xfrm>
            <a:off x="2482547" y="3659134"/>
            <a:ext cx="7226905" cy="960144"/>
            <a:chOff x="2109455" y="3584750"/>
            <a:chExt cx="7226905" cy="960144"/>
          </a:xfrm>
        </p:grpSpPr>
        <p:pic>
          <p:nvPicPr>
            <p:cNvPr id="10" name="Bildobjekt 9" descr="En bild som visar pil&#10;&#10;Automatiskt genererad beskrivning">
              <a:extLst>
                <a:ext uri="{FF2B5EF4-FFF2-40B4-BE49-F238E27FC236}">
                  <a16:creationId xmlns:a16="http://schemas.microsoft.com/office/drawing/2014/main" id="{1FC82589-C4D3-734B-A66C-08F8C245AC25}"/>
                </a:ext>
              </a:extLst>
            </p:cNvPr>
            <p:cNvPicPr>
              <a:picLocks noChangeAspect="1"/>
            </p:cNvPicPr>
            <p:nvPr/>
          </p:nvPicPr>
          <p:blipFill>
            <a:blip r:embed="rId7"/>
            <a:stretch>
              <a:fillRect/>
            </a:stretch>
          </p:blipFill>
          <p:spPr>
            <a:xfrm>
              <a:off x="2109455" y="3666978"/>
              <a:ext cx="2439803" cy="829214"/>
            </a:xfrm>
            <a:prstGeom prst="rect">
              <a:avLst/>
            </a:prstGeom>
          </p:spPr>
        </p:pic>
        <p:pic>
          <p:nvPicPr>
            <p:cNvPr id="30" name="Bildobjekt 29">
              <a:extLst>
                <a:ext uri="{FF2B5EF4-FFF2-40B4-BE49-F238E27FC236}">
                  <a16:creationId xmlns:a16="http://schemas.microsoft.com/office/drawing/2014/main" id="{78196AEC-935C-DB40-844F-6B78D644FEFB}"/>
                </a:ext>
              </a:extLst>
            </p:cNvPr>
            <p:cNvPicPr>
              <a:picLocks noChangeAspect="1"/>
            </p:cNvPicPr>
            <p:nvPr/>
          </p:nvPicPr>
          <p:blipFill>
            <a:blip r:embed="rId8"/>
            <a:stretch>
              <a:fillRect/>
            </a:stretch>
          </p:blipFill>
          <p:spPr>
            <a:xfrm>
              <a:off x="4799856" y="3584750"/>
              <a:ext cx="1657319" cy="960144"/>
            </a:xfrm>
            <a:prstGeom prst="rect">
              <a:avLst/>
            </a:prstGeom>
          </p:spPr>
        </p:pic>
        <p:pic>
          <p:nvPicPr>
            <p:cNvPr id="28" name="Bildobjekt 27" descr="En bild som visar text, clipart&#10;&#10;Automatiskt genererad beskrivning">
              <a:extLst>
                <a:ext uri="{FF2B5EF4-FFF2-40B4-BE49-F238E27FC236}">
                  <a16:creationId xmlns:a16="http://schemas.microsoft.com/office/drawing/2014/main" id="{6B8196A1-9DFD-7B42-8812-0939B84ABBFD}"/>
                </a:ext>
              </a:extLst>
            </p:cNvPr>
            <p:cNvPicPr>
              <a:picLocks noChangeAspect="1"/>
            </p:cNvPicPr>
            <p:nvPr/>
          </p:nvPicPr>
          <p:blipFill>
            <a:blip r:embed="rId9"/>
            <a:stretch>
              <a:fillRect/>
            </a:stretch>
          </p:blipFill>
          <p:spPr>
            <a:xfrm>
              <a:off x="6896556" y="3833266"/>
              <a:ext cx="2439804" cy="463111"/>
            </a:xfrm>
            <a:prstGeom prst="rect">
              <a:avLst/>
            </a:prstGeom>
          </p:spPr>
        </p:pic>
      </p:grpSp>
      <p:pic>
        <p:nvPicPr>
          <p:cNvPr id="25" name="Bildobjekt 24">
            <a:extLst>
              <a:ext uri="{FF2B5EF4-FFF2-40B4-BE49-F238E27FC236}">
                <a16:creationId xmlns:a16="http://schemas.microsoft.com/office/drawing/2014/main" id="{B4E8345C-8408-CA4A-B930-17CE792136D4}"/>
              </a:ext>
            </a:extLst>
          </p:cNvPr>
          <p:cNvPicPr>
            <a:picLocks noChangeAspect="1"/>
          </p:cNvPicPr>
          <p:nvPr/>
        </p:nvPicPr>
        <p:blipFill>
          <a:blip r:embed="rId10"/>
          <a:stretch>
            <a:fillRect/>
          </a:stretch>
        </p:blipFill>
        <p:spPr>
          <a:xfrm>
            <a:off x="4898574" y="2473464"/>
            <a:ext cx="2394852" cy="829589"/>
          </a:xfrm>
          <a:prstGeom prst="rect">
            <a:avLst/>
          </a:prstGeom>
        </p:spPr>
      </p:pic>
      <p:pic>
        <p:nvPicPr>
          <p:cNvPr id="5" name="Bildobjekt 4">
            <a:extLst>
              <a:ext uri="{FF2B5EF4-FFF2-40B4-BE49-F238E27FC236}">
                <a16:creationId xmlns:a16="http://schemas.microsoft.com/office/drawing/2014/main" id="{ECF417A9-E81F-AF47-90F3-1C9C562B83AE}"/>
              </a:ext>
            </a:extLst>
          </p:cNvPr>
          <p:cNvPicPr>
            <a:picLocks noChangeAspect="1"/>
          </p:cNvPicPr>
          <p:nvPr/>
        </p:nvPicPr>
        <p:blipFill>
          <a:blip r:embed="rId11"/>
          <a:stretch>
            <a:fillRect/>
          </a:stretch>
        </p:blipFill>
        <p:spPr>
          <a:xfrm>
            <a:off x="2369535" y="2274435"/>
            <a:ext cx="1283369" cy="1119535"/>
          </a:xfrm>
          <a:prstGeom prst="rect">
            <a:avLst/>
          </a:prstGeom>
        </p:spPr>
      </p:pic>
      <p:pic>
        <p:nvPicPr>
          <p:cNvPr id="4" name="Bildobjekt 3">
            <a:extLst>
              <a:ext uri="{FF2B5EF4-FFF2-40B4-BE49-F238E27FC236}">
                <a16:creationId xmlns:a16="http://schemas.microsoft.com/office/drawing/2014/main" id="{9DFD7F38-74AB-C04D-8B47-06B362C529E0}"/>
              </a:ext>
            </a:extLst>
          </p:cNvPr>
          <p:cNvPicPr>
            <a:picLocks noChangeAspect="1"/>
          </p:cNvPicPr>
          <p:nvPr/>
        </p:nvPicPr>
        <p:blipFill>
          <a:blip r:embed="rId12"/>
          <a:stretch>
            <a:fillRect/>
          </a:stretch>
        </p:blipFill>
        <p:spPr>
          <a:xfrm>
            <a:off x="8957157" y="2400895"/>
            <a:ext cx="883259" cy="883259"/>
          </a:xfrm>
          <a:prstGeom prst="rect">
            <a:avLst/>
          </a:prstGeom>
        </p:spPr>
      </p:pic>
      <p:pic>
        <p:nvPicPr>
          <p:cNvPr id="6" name="Bildobjekt 5">
            <a:extLst>
              <a:ext uri="{FF2B5EF4-FFF2-40B4-BE49-F238E27FC236}">
                <a16:creationId xmlns:a16="http://schemas.microsoft.com/office/drawing/2014/main" id="{15948BFC-0AFF-BC49-9CC1-EB52585F2BB5}"/>
              </a:ext>
            </a:extLst>
          </p:cNvPr>
          <p:cNvPicPr>
            <a:picLocks noChangeAspect="1"/>
          </p:cNvPicPr>
          <p:nvPr/>
        </p:nvPicPr>
        <p:blipFill>
          <a:blip r:embed="rId13"/>
          <a:stretch>
            <a:fillRect/>
          </a:stretch>
        </p:blipFill>
        <p:spPr>
          <a:xfrm>
            <a:off x="7752184" y="4912468"/>
            <a:ext cx="3139503" cy="892796"/>
          </a:xfrm>
          <a:prstGeom prst="rect">
            <a:avLst/>
          </a:prstGeom>
        </p:spPr>
      </p:pic>
    </p:spTree>
    <p:extLst>
      <p:ext uri="{BB962C8B-B14F-4D97-AF65-F5344CB8AC3E}">
        <p14:creationId xmlns:p14="http://schemas.microsoft.com/office/powerpoint/2010/main" val="135602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7200800" cy="3169522"/>
          </a:xfrm>
          <a:prstGeom prst="rect">
            <a:avLst/>
          </a:prstGeom>
        </p:spPr>
        <p:txBody>
          <a:bodyPr wrap="square">
            <a:spAutoFit/>
          </a:bodyPr>
          <a:lstStyle/>
          <a:p>
            <a:pPr>
              <a:lnSpc>
                <a:spcPct val="150000"/>
              </a:lnSpc>
              <a:spcBef>
                <a:spcPts val="1000"/>
              </a:spcBef>
              <a:buClr>
                <a:srgbClr val="000000"/>
              </a:buClr>
              <a:buSzPct val="100000"/>
              <a:defRPr/>
            </a:pPr>
            <a:r>
              <a:rPr lang="sv-SE" sz="2600" dirty="0">
                <a:latin typeface="Avenir Book" panose="02000503020000020003" pitchFamily="2" charset="0"/>
                <a:ea typeface="Roboto Condensed Light" panose="02000000000000000000" pitchFamily="2" charset="0"/>
              </a:rPr>
              <a:t>Den är en checklista som alla inblandade kan utgå från när de diskuterar verksamheten och dess fortsatta utveckling.</a:t>
            </a:r>
          </a:p>
          <a:p>
            <a:pPr>
              <a:lnSpc>
                <a:spcPct val="150000"/>
              </a:lnSpc>
              <a:spcBef>
                <a:spcPts val="1000"/>
              </a:spcBef>
              <a:buClr>
                <a:srgbClr val="000000"/>
              </a:buClr>
              <a:buSzPct val="100000"/>
              <a:defRPr/>
            </a:pPr>
            <a:r>
              <a:rPr lang="sv-SE" sz="2600" dirty="0">
                <a:latin typeface="Avenir Book" panose="02000503020000020003" pitchFamily="2" charset="0"/>
                <a:ea typeface="Roboto Condensed Light" panose="02000000000000000000" pitchFamily="2" charset="0"/>
              </a:rPr>
              <a:t>Den är den måttstock som all öppen fritids- och ungdomsverksamhet bör ställas i relation till.</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7" name="Bildobjekt 6">
            <a:extLst>
              <a:ext uri="{FF2B5EF4-FFF2-40B4-BE49-F238E27FC236}">
                <a16:creationId xmlns:a16="http://schemas.microsoft.com/office/drawing/2014/main" id="{AE145986-2E65-9B48-B6FA-DA64442A08C4}"/>
              </a:ext>
            </a:extLst>
          </p:cNvPr>
          <p:cNvPicPr>
            <a:picLocks noChangeAspect="1"/>
          </p:cNvPicPr>
          <p:nvPr/>
        </p:nvPicPr>
        <p:blipFill>
          <a:blip r:embed="rId4"/>
          <a:stretch>
            <a:fillRect/>
          </a:stretch>
        </p:blipFill>
        <p:spPr>
          <a:xfrm>
            <a:off x="8885784" y="1959635"/>
            <a:ext cx="2992807" cy="2121393"/>
          </a:xfrm>
          <a:prstGeom prst="rect">
            <a:avLst/>
          </a:prstGeom>
        </p:spPr>
      </p:pic>
      <p:sp>
        <p:nvSpPr>
          <p:cNvPr id="9" name="textruta 8">
            <a:extLst>
              <a:ext uri="{FF2B5EF4-FFF2-40B4-BE49-F238E27FC236}">
                <a16:creationId xmlns:a16="http://schemas.microsoft.com/office/drawing/2014/main" id="{55BA5B8A-48A6-E74B-BFEF-6EE800BCABC1}"/>
              </a:ext>
            </a:extLst>
          </p:cNvPr>
          <p:cNvSpPr txBox="1"/>
          <p:nvPr/>
        </p:nvSpPr>
        <p:spPr>
          <a:xfrm>
            <a:off x="911424" y="4548556"/>
            <a:ext cx="5560234" cy="523220"/>
          </a:xfrm>
          <a:prstGeom prst="rect">
            <a:avLst/>
          </a:prstGeom>
          <a:solidFill>
            <a:schemeClr val="bg1"/>
          </a:solidFill>
          <a:ln w="57150">
            <a:noFill/>
          </a:ln>
        </p:spPr>
        <p:txBody>
          <a:bodyPr wrap="square" rtlCol="0">
            <a:spAutoFit/>
          </a:bodyPr>
          <a:lstStyle/>
          <a:p>
            <a:pPr marL="541338" indent="-541338" eaLnBrk="1">
              <a:buClr>
                <a:schemeClr val="tx1"/>
              </a:buClr>
              <a:buBlip>
                <a:blip r:embed="rId5"/>
              </a:buBlip>
            </a:pPr>
            <a:r>
              <a:rPr lang="sv-SE" sz="2800" dirty="0">
                <a:effectLst>
                  <a:outerShdw blurRad="38100" dist="38100" dir="2700000" algn="tl">
                    <a:srgbClr val="C0C0C0"/>
                  </a:outerShdw>
                </a:effectLst>
                <a:latin typeface="Avenir Book" panose="02000503020000020003" pitchFamily="2" charset="0"/>
                <a:ea typeface="Roboto Condensed Light" charset="0"/>
              </a:rPr>
              <a:t>Så vad innehåller chartern?</a:t>
            </a:r>
          </a:p>
        </p:txBody>
      </p:sp>
    </p:spTree>
    <p:extLst>
      <p:ext uri="{BB962C8B-B14F-4D97-AF65-F5344CB8AC3E}">
        <p14:creationId xmlns:p14="http://schemas.microsoft.com/office/powerpoint/2010/main" val="55168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6610005" cy="2015360"/>
          </a:xfrm>
          <a:prstGeom prst="rect">
            <a:avLst/>
          </a:prstGeom>
        </p:spPr>
        <p:txBody>
          <a:bodyPr wrap="square">
            <a:spAutoFit/>
          </a:bodyPr>
          <a:lstStyle/>
          <a:p>
            <a:pPr>
              <a:lnSpc>
                <a:spcPct val="150000"/>
              </a:lnSpc>
              <a:spcBef>
                <a:spcPts val="1000"/>
              </a:spcBef>
              <a:buClr>
                <a:srgbClr val="000000"/>
              </a:buClr>
              <a:buSzPct val="100000"/>
              <a:defRPr/>
            </a:pPr>
            <a:r>
              <a:rPr lang="sv-SE" sz="2800" b="1" dirty="0">
                <a:latin typeface="Avenir Book" panose="02000503020000020003" pitchFamily="2" charset="0"/>
                <a:ea typeface="Roboto Condensed Light" panose="02000000000000000000" pitchFamily="2" charset="0"/>
              </a:rPr>
              <a:t>En introduktion</a:t>
            </a:r>
          </a:p>
          <a:p>
            <a:pPr>
              <a:lnSpc>
                <a:spcPct val="150000"/>
              </a:lnSpc>
              <a:spcBef>
                <a:spcPts val="1000"/>
              </a:spcBef>
              <a:buClr>
                <a:srgbClr val="000000"/>
              </a:buClr>
              <a:buSzPct val="100000"/>
              <a:defRPr/>
            </a:pPr>
            <a:r>
              <a:rPr lang="sv-SE" sz="2600" dirty="0">
                <a:latin typeface="Avenir Book" panose="02000503020000020003" pitchFamily="2" charset="0"/>
                <a:ea typeface="Roboto Condensed Light" panose="02000000000000000000" pitchFamily="2" charset="0"/>
              </a:rPr>
              <a:t>”Ett demokratiskt samhälle behöver unga människors röster och aktiva deltagande.”</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6F23AB13-A776-2B46-A522-4F4016E78BFA}"/>
              </a:ext>
            </a:extLst>
          </p:cNvPr>
          <p:cNvSpPr/>
          <p:nvPr/>
        </p:nvSpPr>
        <p:spPr>
          <a:xfrm>
            <a:off x="911424" y="3148106"/>
            <a:ext cx="6121896" cy="1840953"/>
          </a:xfrm>
          <a:prstGeom prst="rect">
            <a:avLst/>
          </a:prstGeom>
        </p:spPr>
        <p:txBody>
          <a:bodyPr wrap="square">
            <a:spAutoFit/>
          </a:bodyPr>
          <a:lstStyle/>
          <a:p>
            <a:pPr>
              <a:lnSpc>
                <a:spcPct val="150000"/>
              </a:lnSpc>
            </a:pPr>
            <a:r>
              <a:rPr lang="sv-SE" sz="2600" dirty="0">
                <a:latin typeface="Avenir Book" panose="02000503020000020003" pitchFamily="2" charset="0"/>
                <a:ea typeface="Roboto Condensed Light" charset="0"/>
                <a:cs typeface="Roboto Condensed Light" charset="0"/>
              </a:rPr>
              <a:t>”För att kunna uppfylla denna roll behöver unga människor en plats där de kan sätta sin egen agenda.” </a:t>
            </a:r>
          </a:p>
        </p:txBody>
      </p:sp>
      <p:pic>
        <p:nvPicPr>
          <p:cNvPr id="9" name="Bildobjekt 8" descr="En bild som visar text, möbler, bord, matbord&#10;&#10;Automatiskt genererad beskrivning">
            <a:extLst>
              <a:ext uri="{FF2B5EF4-FFF2-40B4-BE49-F238E27FC236}">
                <a16:creationId xmlns:a16="http://schemas.microsoft.com/office/drawing/2014/main" id="{C07CEAC7-CDE4-AB4A-A3C0-1D40523E16CD}"/>
              </a:ext>
            </a:extLst>
          </p:cNvPr>
          <p:cNvPicPr>
            <a:picLocks noChangeAspect="1"/>
          </p:cNvPicPr>
          <p:nvPr/>
        </p:nvPicPr>
        <p:blipFill>
          <a:blip r:embed="rId4"/>
          <a:stretch>
            <a:fillRect/>
          </a:stretch>
        </p:blipFill>
        <p:spPr>
          <a:xfrm>
            <a:off x="8400256" y="2861094"/>
            <a:ext cx="2768600" cy="1968500"/>
          </a:xfrm>
          <a:prstGeom prst="rect">
            <a:avLst/>
          </a:prstGeom>
        </p:spPr>
      </p:pic>
    </p:spTree>
    <p:extLst>
      <p:ext uri="{BB962C8B-B14F-4D97-AF65-F5344CB8AC3E}">
        <p14:creationId xmlns:p14="http://schemas.microsoft.com/office/powerpoint/2010/main" val="387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10369152" cy="2569358"/>
          </a:xfrm>
          <a:prstGeom prst="rect">
            <a:avLst/>
          </a:prstGeom>
        </p:spPr>
        <p:txBody>
          <a:bodyPr wrap="square">
            <a:spAutoFit/>
          </a:bodyPr>
          <a:lstStyle/>
          <a:p>
            <a:pPr>
              <a:lnSpc>
                <a:spcPct val="150000"/>
              </a:lnSpc>
              <a:spcBef>
                <a:spcPts val="1000"/>
              </a:spcBef>
              <a:buClr>
                <a:srgbClr val="000000"/>
              </a:buClr>
              <a:buSzPct val="100000"/>
              <a:defRPr/>
            </a:pPr>
            <a:r>
              <a:rPr lang="sv-SE" sz="2600" dirty="0">
                <a:latin typeface="Avenir Book" panose="02000503020000020003" pitchFamily="2" charset="0"/>
                <a:ea typeface="Roboto Condensed Light" panose="02000000000000000000" pitchFamily="2" charset="0"/>
              </a:rPr>
              <a:t>”En plats där de kan få stimulans och stöd att vidareutveckla de kunskaper, färdigheter, attityder och värden de behöver för att kunna nå sin fulla potential som individer och samhällsmedborgare.”</a:t>
            </a:r>
          </a:p>
          <a:p>
            <a:pPr>
              <a:lnSpc>
                <a:spcPct val="150000"/>
              </a:lnSpc>
              <a:spcBef>
                <a:spcPts val="1000"/>
              </a:spcBef>
              <a:buClr>
                <a:srgbClr val="000000"/>
              </a:buClr>
              <a:buSzPct val="100000"/>
              <a:defRPr/>
            </a:pPr>
            <a:endParaRPr lang="sv-SE" sz="2600" dirty="0">
              <a:latin typeface="Avenir Book" panose="02000503020000020003" pitchFamily="2" charset="0"/>
              <a:ea typeface="Roboto Condensed Light" panose="02000000000000000000" pitchFamily="2" charset="0"/>
            </a:endParaRP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sp>
        <p:nvSpPr>
          <p:cNvPr id="7" name="Rektangel 6">
            <a:extLst>
              <a:ext uri="{FF2B5EF4-FFF2-40B4-BE49-F238E27FC236}">
                <a16:creationId xmlns:a16="http://schemas.microsoft.com/office/drawing/2014/main" id="{6F23AB13-A776-2B46-A522-4F4016E78BFA}"/>
              </a:ext>
            </a:extLst>
          </p:cNvPr>
          <p:cNvSpPr/>
          <p:nvPr/>
        </p:nvSpPr>
        <p:spPr>
          <a:xfrm>
            <a:off x="911424" y="3100215"/>
            <a:ext cx="6984776" cy="1840953"/>
          </a:xfrm>
          <a:prstGeom prst="rect">
            <a:avLst/>
          </a:prstGeom>
        </p:spPr>
        <p:txBody>
          <a:bodyPr wrap="square">
            <a:spAutoFit/>
          </a:bodyPr>
          <a:lstStyle/>
          <a:p>
            <a:pPr>
              <a:lnSpc>
                <a:spcPct val="150000"/>
              </a:lnSpc>
            </a:pPr>
            <a:r>
              <a:rPr lang="sv-SE" sz="2600" dirty="0">
                <a:latin typeface="Avenir Book" panose="02000503020000020003" pitchFamily="2" charset="0"/>
                <a:ea typeface="Roboto Condensed Light" charset="0"/>
                <a:cs typeface="Roboto Condensed Light" charset="0"/>
              </a:rPr>
              <a:t>”Den öppna ungdomsverksamheten är denna plats, och unga människor är, och måste </a:t>
            </a:r>
          </a:p>
          <a:p>
            <a:pPr>
              <a:lnSpc>
                <a:spcPct val="150000"/>
              </a:lnSpc>
            </a:pPr>
            <a:r>
              <a:rPr lang="sv-SE" sz="2600" dirty="0">
                <a:latin typeface="Avenir Book" panose="02000503020000020003" pitchFamily="2" charset="0"/>
                <a:ea typeface="Roboto Condensed Light" charset="0"/>
                <a:cs typeface="Roboto Condensed Light" charset="0"/>
              </a:rPr>
              <a:t>alltid vara, dess främsta intressenter.” </a:t>
            </a:r>
          </a:p>
        </p:txBody>
      </p:sp>
      <p:pic>
        <p:nvPicPr>
          <p:cNvPr id="5" name="Bildobjekt 4" descr="En bild som visar text, möbler, bord, matbord&#10;&#10;Automatiskt genererad beskrivning">
            <a:extLst>
              <a:ext uri="{FF2B5EF4-FFF2-40B4-BE49-F238E27FC236}">
                <a16:creationId xmlns:a16="http://schemas.microsoft.com/office/drawing/2014/main" id="{B1AA2E11-52F5-5C44-9699-410E42D696C5}"/>
              </a:ext>
            </a:extLst>
          </p:cNvPr>
          <p:cNvPicPr>
            <a:picLocks noChangeAspect="1"/>
          </p:cNvPicPr>
          <p:nvPr/>
        </p:nvPicPr>
        <p:blipFill>
          <a:blip r:embed="rId4"/>
          <a:stretch>
            <a:fillRect/>
          </a:stretch>
        </p:blipFill>
        <p:spPr>
          <a:xfrm>
            <a:off x="8400256" y="2861094"/>
            <a:ext cx="2768600" cy="1968500"/>
          </a:xfrm>
          <a:prstGeom prst="rect">
            <a:avLst/>
          </a:prstGeom>
        </p:spPr>
      </p:pic>
    </p:spTree>
    <p:extLst>
      <p:ext uri="{BB962C8B-B14F-4D97-AF65-F5344CB8AC3E}">
        <p14:creationId xmlns:p14="http://schemas.microsoft.com/office/powerpoint/2010/main" val="269320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8AE5E8E-910E-3C4C-844A-AEB5D746604B}"/>
              </a:ext>
            </a:extLst>
          </p:cNvPr>
          <p:cNvSpPr/>
          <p:nvPr/>
        </p:nvSpPr>
        <p:spPr>
          <a:xfrm>
            <a:off x="911424" y="774057"/>
            <a:ext cx="5184576" cy="640625"/>
          </a:xfrm>
          <a:prstGeom prst="rect">
            <a:avLst/>
          </a:prstGeom>
        </p:spPr>
        <p:txBody>
          <a:bodyPr wrap="square">
            <a:spAutoFit/>
          </a:bodyPr>
          <a:lstStyle/>
          <a:p>
            <a:pPr>
              <a:lnSpc>
                <a:spcPct val="150000"/>
              </a:lnSpc>
              <a:spcBef>
                <a:spcPts val="1000"/>
              </a:spcBef>
              <a:buClr>
                <a:srgbClr val="000000"/>
              </a:buClr>
              <a:buSzPct val="100000"/>
              <a:defRPr/>
            </a:pPr>
            <a:r>
              <a:rPr lang="sv-SE" sz="2600" dirty="0">
                <a:latin typeface="Avenir Book" panose="02000503020000020003" pitchFamily="2" charset="0"/>
                <a:ea typeface="Roboto Condensed Light" panose="02000000000000000000" pitchFamily="2" charset="0"/>
              </a:rPr>
              <a:t>Chartern innehåller fem sektioner.</a:t>
            </a:r>
          </a:p>
        </p:txBody>
      </p:sp>
      <p:pic>
        <p:nvPicPr>
          <p:cNvPr id="8" name="Picture 2" descr="urope Goes Local">
            <a:extLst>
              <a:ext uri="{FF2B5EF4-FFF2-40B4-BE49-F238E27FC236}">
                <a16:creationId xmlns:a16="http://schemas.microsoft.com/office/drawing/2014/main" id="{DE6BACFA-6E41-5D48-B571-5BF6B5D5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188" y="6112434"/>
            <a:ext cx="1801767" cy="65256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B017F1A-A321-D94B-93D2-25FBD4B27540}"/>
              </a:ext>
            </a:extLst>
          </p:cNvPr>
          <p:cNvPicPr>
            <a:picLocks noChangeAspect="1"/>
          </p:cNvPicPr>
          <p:nvPr/>
        </p:nvPicPr>
        <p:blipFill rotWithShape="1">
          <a:blip r:embed="rId3"/>
          <a:srcRect t="29314" b="21326"/>
          <a:stretch/>
        </p:blipFill>
        <p:spPr>
          <a:xfrm>
            <a:off x="-8045" y="6765925"/>
            <a:ext cx="12192000" cy="92075"/>
          </a:xfrm>
          <a:prstGeom prst="rect">
            <a:avLst/>
          </a:prstGeom>
        </p:spPr>
      </p:pic>
      <p:pic>
        <p:nvPicPr>
          <p:cNvPr id="12" name="Bildobjekt 11">
            <a:extLst>
              <a:ext uri="{FF2B5EF4-FFF2-40B4-BE49-F238E27FC236}">
                <a16:creationId xmlns:a16="http://schemas.microsoft.com/office/drawing/2014/main" id="{E03E4014-D992-774C-97FE-997EA672662E}"/>
              </a:ext>
            </a:extLst>
          </p:cNvPr>
          <p:cNvPicPr>
            <a:picLocks noChangeAspect="1"/>
          </p:cNvPicPr>
          <p:nvPr/>
        </p:nvPicPr>
        <p:blipFill rotWithShape="1">
          <a:blip r:embed="rId3"/>
          <a:srcRect t="29314" b="21326"/>
          <a:stretch/>
        </p:blipFill>
        <p:spPr>
          <a:xfrm>
            <a:off x="-8045" y="0"/>
            <a:ext cx="12192000" cy="92075"/>
          </a:xfrm>
          <a:prstGeom prst="rect">
            <a:avLst/>
          </a:prstGeom>
        </p:spPr>
      </p:pic>
      <p:pic>
        <p:nvPicPr>
          <p:cNvPr id="9" name="Bildobjekt 8">
            <a:extLst>
              <a:ext uri="{FF2B5EF4-FFF2-40B4-BE49-F238E27FC236}">
                <a16:creationId xmlns:a16="http://schemas.microsoft.com/office/drawing/2014/main" id="{4DB1CDDC-C0FA-4141-B8D8-C45003E2D1D8}"/>
              </a:ext>
            </a:extLst>
          </p:cNvPr>
          <p:cNvPicPr>
            <a:picLocks noChangeAspect="1"/>
          </p:cNvPicPr>
          <p:nvPr/>
        </p:nvPicPr>
        <p:blipFill>
          <a:blip r:embed="rId4"/>
          <a:stretch>
            <a:fillRect/>
          </a:stretch>
        </p:blipFill>
        <p:spPr>
          <a:xfrm>
            <a:off x="6219862" y="1088404"/>
            <a:ext cx="5384627" cy="4027701"/>
          </a:xfrm>
          <a:prstGeom prst="rect">
            <a:avLst/>
          </a:prstGeom>
          <a:ln w="41275">
            <a:solidFill>
              <a:schemeClr val="bg2">
                <a:lumMod val="75000"/>
              </a:schemeClr>
            </a:solidFill>
          </a:ln>
        </p:spPr>
      </p:pic>
      <p:sp>
        <p:nvSpPr>
          <p:cNvPr id="2" name="Rektangel 1">
            <a:extLst>
              <a:ext uri="{FF2B5EF4-FFF2-40B4-BE49-F238E27FC236}">
                <a16:creationId xmlns:a16="http://schemas.microsoft.com/office/drawing/2014/main" id="{9997FC73-892F-D348-8487-7A63EE8F42A6}"/>
              </a:ext>
            </a:extLst>
          </p:cNvPr>
          <p:cNvSpPr/>
          <p:nvPr/>
        </p:nvSpPr>
        <p:spPr>
          <a:xfrm>
            <a:off x="911424" y="1611854"/>
            <a:ext cx="4896544" cy="3041282"/>
          </a:xfrm>
          <a:prstGeom prst="rect">
            <a:avLst/>
          </a:prstGeom>
        </p:spPr>
        <p:txBody>
          <a:bodyPr wrap="square">
            <a:spAutoFit/>
          </a:bodyPr>
          <a:lstStyle/>
          <a:p>
            <a:pPr>
              <a:lnSpc>
                <a:spcPct val="150000"/>
              </a:lnSpc>
              <a:spcBef>
                <a:spcPts val="1000"/>
              </a:spcBef>
              <a:buClr>
                <a:srgbClr val="000000"/>
              </a:buClr>
              <a:buSzPct val="100000"/>
              <a:defRPr/>
            </a:pPr>
            <a:r>
              <a:rPr lang="sv-SE" sz="2600" dirty="0">
                <a:latin typeface="Avenir Book" panose="02000503020000020003" pitchFamily="2" charset="0"/>
                <a:ea typeface="Roboto Condensed Light" panose="02000000000000000000" pitchFamily="2" charset="0"/>
              </a:rPr>
              <a:t>Varje sektion innehåller i sin tur ett antal konkreta punkter kring vad som krävs för att etablera och bibehålla en kvalitativ verksamhet.</a:t>
            </a:r>
          </a:p>
        </p:txBody>
      </p:sp>
    </p:spTree>
    <p:extLst>
      <p:ext uri="{BB962C8B-B14F-4D97-AF65-F5344CB8AC3E}">
        <p14:creationId xmlns:p14="http://schemas.microsoft.com/office/powerpoint/2010/main" val="2523977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lys och resultatpresentation" id="{82AF71FA-61CA-DF4D-8AC1-5308026CF081}" vid="{A766DDE3-4B72-F441-9CAC-1AF59D40FD5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14397</TotalTime>
  <Words>1655</Words>
  <Application>Microsoft Macintosh PowerPoint</Application>
  <PresentationFormat>Bredbild</PresentationFormat>
  <Paragraphs>126</Paragraphs>
  <Slides>56</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56</vt:i4>
      </vt:variant>
    </vt:vector>
  </HeadingPairs>
  <TitlesOfParts>
    <vt:vector size="63" baseType="lpstr">
      <vt:lpstr>Arial</vt:lpstr>
      <vt:lpstr>Avenir Book</vt:lpstr>
      <vt:lpstr>Calibri</vt:lpstr>
      <vt:lpstr>Calibri Light</vt:lpstr>
      <vt:lpstr>Times New Roman</vt:lpstr>
      <vt:lpstr>Wingdings</vt:lpstr>
      <vt:lpstr>Office-tema</vt:lpstr>
      <vt:lpstr>A European Charter on Local Youth Work  Hur blev den till? Vad innehåller den?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Nationella arbetsgruppen för EGL eglsverige.se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och The Logbook</dc:title>
  <dc:creator>Jenny Andersson</dc:creator>
  <cp:lastModifiedBy>Ylva Medin</cp:lastModifiedBy>
  <cp:revision>584</cp:revision>
  <dcterms:created xsi:type="dcterms:W3CDTF">2020-11-13T19:55:39Z</dcterms:created>
  <dcterms:modified xsi:type="dcterms:W3CDTF">2021-05-05T08:24:49Z</dcterms:modified>
</cp:coreProperties>
</file>